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c9456a580f14dca" /><Relationship Type="http://schemas.openxmlformats.org/officeDocument/2006/relationships/extended-properties" Target="/docProps/app.xml" Id="R046ebc983c6d4ce4" /><Relationship Type="http://schemas.openxmlformats.org/officeDocument/2006/relationships/officeDocument" Target="/ppt/presentation.xml" Id="Rd563acb2116046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707aa3dce94566"/>
  </p:sldMasterIdLst>
  <p:notesMasterIdLst>
    <p:notesMasterId xmlns:r="http://schemas.openxmlformats.org/officeDocument/2006/relationships" r:id="R3056c005b47d4922"/>
  </p:notesMasterIdLst>
  <p:sldIdLst>
    <p:sldId xmlns:r="http://schemas.openxmlformats.org/officeDocument/2006/relationships" id="256" r:id="Re83267d8c76c4746"/>
    <p:sldId xmlns:r="http://schemas.openxmlformats.org/officeDocument/2006/relationships" id="257" r:id="R0af7beeb1a88416a"/>
    <p:sldId xmlns:r="http://schemas.openxmlformats.org/officeDocument/2006/relationships" id="258" r:id="R1a795712164546d5"/>
    <p:sldId xmlns:r="http://schemas.openxmlformats.org/officeDocument/2006/relationships" id="259" r:id="R113575b45b2147c6"/>
    <p:sldId xmlns:r="http://schemas.openxmlformats.org/officeDocument/2006/relationships" id="260" r:id="R0322218df4af405b"/>
    <p:sldId xmlns:r="http://schemas.openxmlformats.org/officeDocument/2006/relationships" id="261" r:id="R4960e8aba94e4d1a"/>
    <p:sldId xmlns:r="http://schemas.openxmlformats.org/officeDocument/2006/relationships" id="262" r:id="Rbf1c8779111d44b4"/>
    <p:sldId xmlns:r="http://schemas.openxmlformats.org/officeDocument/2006/relationships" id="263" r:id="R868045d94b3f4442"/>
    <p:sldId xmlns:r="http://schemas.openxmlformats.org/officeDocument/2006/relationships" id="264" r:id="Rba002dbfbc904507"/>
  </p:sldIdLst>
  <p:sldSz cx="9144000" cy="51435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554562be34c46e6" /><Relationship Type="http://schemas.openxmlformats.org/officeDocument/2006/relationships/slideMaster" Target="/ppt/slideMasters/slideMaster1.xml" Id="R03707aa3dce94566" /><Relationship Type="http://schemas.openxmlformats.org/officeDocument/2006/relationships/notesMaster" Target="/ppt/notesMasters/notesMaster1.xml" Id="R3056c005b47d4922" /><Relationship Type="http://schemas.openxmlformats.org/officeDocument/2006/relationships/presProps" Target="/ppt/presProps.xml" Id="R4eb1758565e940fb" /><Relationship Type="http://schemas.openxmlformats.org/officeDocument/2006/relationships/viewProps" Target="/ppt/viewProps.xml" Id="Re585a1a56a5f4d80" /><Relationship Type="http://schemas.openxmlformats.org/officeDocument/2006/relationships/tableStyles" Target="/ppt/tableStyles.xml" Id="R165d205c68384706" /><Relationship Type="http://schemas.openxmlformats.org/officeDocument/2006/relationships/slide" Target="/ppt/slides/slide1.xml" Id="Re83267d8c76c4746" /><Relationship Type="http://schemas.openxmlformats.org/officeDocument/2006/relationships/slide" Target="/ppt/slides/slide2.xml" Id="R0af7beeb1a88416a" /><Relationship Type="http://schemas.openxmlformats.org/officeDocument/2006/relationships/slide" Target="/ppt/slides/slide3.xml" Id="R1a795712164546d5" /><Relationship Type="http://schemas.openxmlformats.org/officeDocument/2006/relationships/slide" Target="/ppt/slides/slide4.xml" Id="R113575b45b2147c6" /><Relationship Type="http://schemas.openxmlformats.org/officeDocument/2006/relationships/slide" Target="/ppt/slides/slide5.xml" Id="R0322218df4af405b" /><Relationship Type="http://schemas.openxmlformats.org/officeDocument/2006/relationships/slide" Target="/ppt/slides/slide6.xml" Id="R4960e8aba94e4d1a" /><Relationship Type="http://schemas.openxmlformats.org/officeDocument/2006/relationships/slide" Target="/ppt/slides/slide7.xml" Id="Rbf1c8779111d44b4" /><Relationship Type="http://schemas.openxmlformats.org/officeDocument/2006/relationships/slide" Target="/ppt/slides/slide8.xml" Id="R868045d94b3f4442" /><Relationship Type="http://schemas.openxmlformats.org/officeDocument/2006/relationships/slide" Target="/ppt/slides/slide9.xml" Id="Rba002dbfbc90450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80bdd1e365f49a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ab7017a543a49dd" /><Relationship Type="http://schemas.openxmlformats.org/officeDocument/2006/relationships/notesMaster" Target="/ppt/notesMasters/notesMaster1.xml" Id="Re3658584d5fb4aa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856e73c2fc94bdf" /><Relationship Type="http://schemas.openxmlformats.org/officeDocument/2006/relationships/notesMaster" Target="/ppt/notesMasters/notesMaster1.xml" Id="Rfb1a9f47e59a45a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7e7ffde5d8e4e2c" /><Relationship Type="http://schemas.openxmlformats.org/officeDocument/2006/relationships/notesMaster" Target="/ppt/notesMasters/notesMaster1.xml" Id="R632db8a8c49c455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6a71bf48f064674" /><Relationship Type="http://schemas.openxmlformats.org/officeDocument/2006/relationships/notesMaster" Target="/ppt/notesMasters/notesMaster1.xml" Id="Rf8fe284d0f5f4a4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46da73923794de6" /><Relationship Type="http://schemas.openxmlformats.org/officeDocument/2006/relationships/notesMaster" Target="/ppt/notesMasters/notesMaster1.xml" Id="R105cbe3e2f4b400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21e6820a6474620" /><Relationship Type="http://schemas.openxmlformats.org/officeDocument/2006/relationships/notesMaster" Target="/ppt/notesMasters/notesMaster1.xml" Id="R25d1b6cda1b2460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7ee683b7bdd46ea" /><Relationship Type="http://schemas.openxmlformats.org/officeDocument/2006/relationships/notesMaster" Target="/ppt/notesMasters/notesMaster1.xml" Id="R863404577f3c46d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b9f3f3b5a84485c" /><Relationship Type="http://schemas.openxmlformats.org/officeDocument/2006/relationships/notesMaster" Target="/ppt/notesMasters/notesMaster1.xml" Id="Rc96a47945956496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d60701794064d9d" /><Relationship Type="http://schemas.openxmlformats.org/officeDocument/2006/relationships/notesMaster" Target="/ppt/notesMasters/notesMaster1.xml" Id="Rdee251a21b5b410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7ca6bd1b874bb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6b35cd35cc746a8" /><Relationship Type="http://schemas.openxmlformats.org/officeDocument/2006/relationships/slideLayout" Target="/ppt/slideLayouts/slideLayout1.xml" Id="Rcd61a70e8ae54df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61a70e8ae54df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d2d0509064aed" /><Relationship Type="http://schemas.openxmlformats.org/officeDocument/2006/relationships/image" Target="/ppt/media/image.png" Id="Rb6a381e780d4425b" /><Relationship Type="http://schemas.openxmlformats.org/officeDocument/2006/relationships/notesSlide" Target="/ppt/notesSlides/notesSlide1.xml" Id="R0727a1ef16024d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f7a9007f84914" /><Relationship Type="http://schemas.openxmlformats.org/officeDocument/2006/relationships/notesSlide" Target="/ppt/notesSlides/notesSlide2.xml" Id="R273c5e41fac744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1a7c522aa4b0d" /><Relationship Type="http://schemas.openxmlformats.org/officeDocument/2006/relationships/notesSlide" Target="/ppt/notesSlides/notesSlide3.xml" Id="R3dd632ee18e944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f25b44a384f49" /><Relationship Type="http://schemas.openxmlformats.org/officeDocument/2006/relationships/image" Target="/ppt/media/image2.png" Id="R047fa2f5397d4265" /><Relationship Type="http://schemas.openxmlformats.org/officeDocument/2006/relationships/notesSlide" Target="/ppt/notesSlides/notesSlide4.xml" Id="Re3c28a2f526c44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af31b8273458f" /><Relationship Type="http://schemas.openxmlformats.org/officeDocument/2006/relationships/notesSlide" Target="/ppt/notesSlides/notesSlide5.xml" Id="R4f949fe26bb649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372b1a14d41c2" /><Relationship Type="http://schemas.openxmlformats.org/officeDocument/2006/relationships/notesSlide" Target="/ppt/notesSlides/notesSlide6.xml" Id="R446d1ee4734048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7c465dd864787" /><Relationship Type="http://schemas.openxmlformats.org/officeDocument/2006/relationships/notesSlide" Target="/ppt/notesSlides/notesSlide7.xml" Id="R70a98e1a6ed648d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5c4521a9e4194" /><Relationship Type="http://schemas.openxmlformats.org/officeDocument/2006/relationships/image" Target="/ppt/media/image3.png" Id="R39e802b65dad4248" /><Relationship Type="http://schemas.openxmlformats.org/officeDocument/2006/relationships/notesSlide" Target="/ppt/notesSlides/notesSlide8.xml" Id="R234de953c59e4ee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9d25adc404307" /><Relationship Type="http://schemas.openxmlformats.org/officeDocument/2006/relationships/notesSlide" Target="/ppt/notesSlides/notesSlide9.xml" Id="R1f1a35b345be46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604764B-7D03-4A6B-828D-836E84C8A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C"/>
          </a:solidFill>
          <a:ln xmlns:a="http://schemas.openxmlformats.org/drawingml/2006/main" w="0">
            <a:solidFill>
              <a:srgbClr val="F3FAF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E68F684-19C2-4CC6-BF9E-D7BBDCE96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0"/>
            <a:ext cx="35433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72A"/>
          </a:solidFill>
          <a:ln xmlns:a="http://schemas.openxmlformats.org/drawingml/2006/main" w="0">
            <a:solidFill>
              <a:srgbClr val="0B172A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BFE70B1-5ABD-49C0-8738-61DDB4678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3429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0F6B83"/>
                </a:solidFill>
                <a:latin typeface="PingFang TC"/>
                <a:ea typeface="PingFang TC"/>
                <a:cs typeface="PingFang TC"/>
              </a:defRPr>
            </a:pPr>
            <a:r>
              <a:rPr sz="675" b="1">
                <a:solidFill>
                  <a:srgbClr val="0F6B83"/>
                </a:solidFill>
                <a:latin typeface="PingFang TC"/>
                <a:ea typeface="PingFang TC"/>
                <a:cs typeface="PingFang TC"/>
              </a:rPr>
              <a:t>RFQ 型錄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F299108-6F8A-4114-83E6-7E25B75ED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90600"/>
            <a:ext cx="443865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2325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Pure-Flon 氟聚合物管材型錄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220B2EA-7E7D-49CF-8BD6-4C31C6A3A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33600"/>
            <a:ext cx="41719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90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整理 PTFE、PFA、FEP、柔性軟管、客製工程連接器、公制/英制尺寸，供 RFQ 技術確認使用。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6B90CCD-AEB7-4730-B36F-2DF156A15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895600"/>
            <a:ext cx="42291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47857"/>
                </a:solidFill>
                <a:latin typeface="PingFang TC"/>
                <a:ea typeface="PingFang TC"/>
                <a:cs typeface="PingFang TC"/>
              </a:defRPr>
            </a:pPr>
            <a:r>
              <a:rPr sz="750" b="1">
                <a:solidFill>
                  <a:srgbClr val="047857"/>
                </a:solidFill>
                <a:latin typeface="PingFang TC"/>
                <a:ea typeface="PingFang TC"/>
                <a:cs typeface="PingFang TC"/>
              </a:rPr>
              <a:t>本型錄將技術規格表重新整理為 Pure-Flon 買方確認流程。不包含公司介紹或供應方聯絡資料。</a:t>
            </a:r>
          </a:p>
        </p:txBody>
      </p:sp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a381e780d4425b"/>
          <a:srcRect xmlns:a="http://schemas.openxmlformats.org/drawingml/2006/main" l="7642" t="0" r="764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905500" y="704850"/>
            <a:ext cx="2724150" cy="18097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433B007-13B1-428C-BF0D-BA3D7A593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895600"/>
            <a:ext cx="266700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  <a:latin typeface="PingFang TC"/>
                <a:ea typeface="PingFang TC"/>
                <a:cs typeface="PingFang TC"/>
              </a:defRPr>
            </a:pPr>
            <a:r>
              <a:rPr sz="1275" b="1">
                <a:solidFill>
                  <a:srgbClr val="FFFFFF"/>
                </a:solidFill>
                <a:latin typeface="PingFang TC"/>
                <a:ea typeface="PingFang TC"/>
                <a:cs typeface="PingFang TC"/>
              </a:rPr>
              <a:t>在同一路徑確認管材系列、尺寸、壓力參考與系統零件。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3D5CB31-EFB9-4514-BDEF-3770C6D6B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019550"/>
            <a:ext cx="23812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CDEBF0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CDEBF0"/>
                </a:solidFill>
                <a:latin typeface="Aptos"/>
                <a:ea typeface="Aptos"/>
                <a:cs typeface="Aptos"/>
              </a:rPr>
              <a:t>Release 2026-06-04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5656C71-728A-4B38-9E8B-BA3583535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38DDA51-75CD-41AC-A730-6495F972B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PingFang TC"/>
                <a:ea typeface="PingFang TC"/>
                <a:cs typeface="PingFang TC"/>
              </a:defRPr>
            </a:pPr>
            <a:r>
              <a:rPr sz="525" b="0">
                <a:solidFill>
                  <a:srgbClr val="607085"/>
                </a:solidFill>
                <a:latin typeface="PingFang TC"/>
                <a:ea typeface="PingFang TC"/>
                <a:cs typeface="PingFang TC"/>
              </a:rPr>
              <a:t>Pure-Flon 氟聚合物管材型錄 - RFQ reference, 2026-06-04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FD7738D-E2F1-4354-9C56-FF344A181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66974890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6A0DE97-656D-4A57-A905-61DFBCCEF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PingFang TC"/>
                <a:ea typeface="PingFang TC"/>
                <a:cs typeface="PingFang TC"/>
              </a:defRPr>
            </a:pPr>
            <a:r>
              <a:rPr sz="600" b="1">
                <a:solidFill>
                  <a:srgbClr val="0F6B83"/>
                </a:solidFill>
                <a:latin typeface="PingFang TC"/>
                <a:ea typeface="PingFang TC"/>
                <a:cs typeface="PingFang TC"/>
              </a:rPr>
              <a:t>買方確認流程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8EB84A-AAE8-48DC-9DC4-ED71255EF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1875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在同一路徑確認管材系列、尺寸、壓力參考與系統零件。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C9FFAFB-6C0E-42A0-95F0-EF8CB44BD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52500"/>
            <a:ext cx="6191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88" b="0">
                <a:solidFill>
                  <a:srgbClr val="607085"/>
                </a:solidFill>
                <a:latin typeface="PingFang TC"/>
                <a:ea typeface="PingFang TC"/>
                <a:cs typeface="PingFang TC"/>
              </a:defRPr>
            </a:pPr>
            <a:r>
              <a:rPr sz="788" b="0">
                <a:solidFill>
                  <a:srgbClr val="607085"/>
                </a:solidFill>
                <a:latin typeface="PingFang TC"/>
                <a:ea typeface="PingFang TC"/>
                <a:cs typeface="PingFang TC"/>
              </a:rPr>
              <a:t>整理 PTFE、PFA、FEP、柔性軟管、客製工程連接器、公制/英制尺寸，供 RFQ 技術確認使用。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0E618A-CAC3-4366-B167-051A00FEB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66850"/>
            <a:ext cx="1565135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8065E94-9061-4362-B8DA-7E1485C2A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533525"/>
            <a:ext cx="1431785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563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確認步驟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49509AD-18ED-4A5C-9D01-FB46B6C1B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7585" y="1466850"/>
            <a:ext cx="3485981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FE4CDDF-0137-46F2-B2C5-B8590FE61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4260" y="1533525"/>
            <a:ext cx="3352631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563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需準備資訊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71F1CF9-2935-48C1-A6D2-6B9755991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566" y="1466850"/>
            <a:ext cx="2987984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FB61C88-A5A1-42E4-B4B0-08ED35C1D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241" y="1533525"/>
            <a:ext cx="2854634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563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Pure-Flon 確認結果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00E5065-9C33-4B0C-98DC-D5E555427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76450"/>
            <a:ext cx="1565135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37DFF1E-E95C-4046-AA1D-559E7526B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143125"/>
            <a:ext cx="1431785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623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篩選材料候選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EB2AB65-1D18-44A2-940D-D4535554D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7585" y="2076450"/>
            <a:ext cx="3485981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0AA2F36-3499-4802-A382-DD2BC1BF7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4260" y="2143125"/>
            <a:ext cx="3352631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623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介質、溫度、壓力、透明檢查、靜電控制、潔淨處理需求。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F949017-ADBF-4834-9184-CFE469788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566" y="2076450"/>
            <a:ext cx="2987984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53DAB4F-B0D7-4655-9169-44B8D74E0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241" y="2143125"/>
            <a:ext cx="2854634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623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PTFE、PFA、FEP、軟管或客製連接器的優先確認路徑。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A49D355-22B3-4A6A-9437-D370D125C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86050"/>
            <a:ext cx="1565135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CB0BA90-FC2B-4129-8397-FEDA8B0C8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752725"/>
            <a:ext cx="1431785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623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確認尺寸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1DFB3C0-383D-4940-BC70-B227E354C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7585" y="2686050"/>
            <a:ext cx="3485981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383ADED-1146-4775-824F-BF23E3652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4260" y="2752725"/>
            <a:ext cx="3352631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623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ID、OD、壁厚、公差、長度、彎曲半徑與數量。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3A3CBD0-00EA-48B2-B480-C33B3BFE4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566" y="2686050"/>
            <a:ext cx="2987984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DD6EC7B-605C-4499-ACCD-205D6B179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241" y="2752725"/>
            <a:ext cx="2854634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623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公制/英制尺寸確認與製造可行性備註。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250A600-565C-4523-9DB6-D3D23D21C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95650"/>
            <a:ext cx="1565135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35C1833-FBBB-4A38-ABAE-8533A0035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362325"/>
            <a:ext cx="1431785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623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提交 RFQ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4A562CA-C564-44CD-884B-242AA40F2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7585" y="3295650"/>
            <a:ext cx="3485981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505D99F-C91C-4367-94BD-FDB033A5E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4260" y="3362325"/>
            <a:ext cx="3352631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623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使用環境、希望交期、目的國、證明文件與包裝需求。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2803E79-7AE3-43F2-8791-79177AF4F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566" y="3295650"/>
            <a:ext cx="2987984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AE6F287-3393-4BDB-A7B8-0C7578C2C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241" y="3362325"/>
            <a:ext cx="2854634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623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透過 pure-flon.com/quote 的報價回覆路徑。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AFE4054-F847-4F5E-90D9-E3FAA9212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733800"/>
            <a:ext cx="80391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DCFCE7"/>
          </a:solidFill>
          <a:ln xmlns:a="http://schemas.openxmlformats.org/drawingml/2006/main" w="9525">
            <a:solidFill>
              <a:srgbClr val="86EFAC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3AFF43B-F6C6-4928-BFCB-C0123DE42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905250"/>
            <a:ext cx="75247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47857"/>
                </a:solidFill>
                <a:latin typeface="PingFang TC"/>
                <a:ea typeface="PingFang TC"/>
                <a:cs typeface="PingFang TC"/>
              </a:defRPr>
            </a:pPr>
            <a:r>
              <a:rPr sz="750" b="1">
                <a:solidFill>
                  <a:srgbClr val="047857"/>
                </a:solidFill>
                <a:latin typeface="PingFang TC"/>
                <a:ea typeface="PingFang TC"/>
                <a:cs typeface="PingFang TC"/>
              </a:rPr>
              <a:t>請透過 pure-flon.com/quote 提交 RFQ，並附上上述檢查清單資訊。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9F90B60-C44D-4CFF-A3CA-F683DA7C4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13C381F-B673-4437-BB5B-9DAD93752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PingFang TC"/>
                <a:ea typeface="PingFang TC"/>
                <a:cs typeface="PingFang TC"/>
              </a:defRPr>
            </a:pPr>
            <a:r>
              <a:rPr sz="525" b="0">
                <a:solidFill>
                  <a:srgbClr val="607085"/>
                </a:solidFill>
                <a:latin typeface="PingFang TC"/>
                <a:ea typeface="PingFang TC"/>
                <a:cs typeface="PingFang TC"/>
              </a:rPr>
              <a:t>Pure-Flon 氟聚合物管材型錄 - RFQ reference, 2026-06-04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B522A07-024B-4E94-A374-477C3A1E9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757546840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9040C6D-4140-43CC-AF1E-90CB359ED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PingFang TC"/>
                <a:ea typeface="PingFang TC"/>
                <a:cs typeface="PingFang TC"/>
              </a:defRPr>
            </a:pPr>
            <a:r>
              <a:rPr sz="600" b="1">
                <a:solidFill>
                  <a:srgbClr val="0F6B83"/>
                </a:solidFill>
                <a:latin typeface="PingFang TC"/>
                <a:ea typeface="PingFang TC"/>
                <a:cs typeface="PingFang TC"/>
              </a:rPr>
              <a:t>材料系列矩陣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B999CE8-E04C-4874-BA13-9710F2F9C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1875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材料系列矩陣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B9DFB64-490C-499E-B711-946978E5D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066800"/>
            <a:ext cx="1342026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5E6CCE5-780F-438C-8E6B-972824171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133475"/>
            <a:ext cx="1208676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503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系列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3F31228-90E8-42A7-A82A-11614AB6B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42076" y="1066800"/>
            <a:ext cx="3092494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75203EB-57D6-485D-990C-83DB6CB60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8751" y="1133475"/>
            <a:ext cx="2959144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503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適合的採購訊號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37EA0C4-9B53-4BAA-BEBF-EE6028FB9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4570" y="1066800"/>
            <a:ext cx="1517073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D221961-C508-41B6-84A4-3469096B4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1245" y="1133475"/>
            <a:ext cx="1383723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503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參考溫度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92EAADF-D07D-47B7-BCB7-D70A1D2C5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1643" y="1066800"/>
            <a:ext cx="2392307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88CCBBB-A990-4CA2-9D0B-1FE1A2C32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8318" y="1133475"/>
            <a:ext cx="2258957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503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買方備註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42A9FF6-08CE-4BAF-8DE8-660CEDACB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09725"/>
            <a:ext cx="1342026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F8F99A6-FD56-4C7E-A69C-372B2F278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676400"/>
            <a:ext cx="1208676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33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PTFE 管材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A701BEC-631D-49D5-BD7A-DAE7738AD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42076" y="1609725"/>
            <a:ext cx="3092494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1EA99B5-CA55-4E9E-AB47-E586E8F32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8751" y="1676400"/>
            <a:ext cx="2959144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33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需要耐化學、耐熱、低摩擦與絕緣時。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D3F73FC-68A3-4D2D-85A6-F12CEABE1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4570" y="1609725"/>
            <a:ext cx="1517073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23A7CDE-265A-408B-B7B6-D544FCB35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1245" y="1676400"/>
            <a:ext cx="1383723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33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65 deg C - 260 deg C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7055B09-95A8-47F0-9383-5A3971FEA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1643" y="1609725"/>
            <a:ext cx="2392307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15152EB-23FD-4594-BD78-BBE66A332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8318" y="1676400"/>
            <a:ext cx="2258957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33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適合耐久性與廣泛相容性比可視流動更重要的用途。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29314E6-FFE0-4242-977B-2607DDF3F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152650"/>
            <a:ext cx="1342026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B98792A-2D18-4FD0-A4DA-288F6B43B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219325"/>
            <a:ext cx="1208676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33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PFA 管材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22BDD65-555F-4AD4-ACDE-3F93F5201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42076" y="2152650"/>
            <a:ext cx="3092494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6E36A6F-CE7D-496A-9656-DF11DAFC8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8751" y="2219325"/>
            <a:ext cx="2959144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33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高純度化學輸送並需要透明流動確認時。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65EC435-0E27-46C3-B0D1-48036C731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4570" y="2152650"/>
            <a:ext cx="1517073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42EFC33-C0E8-474A-B302-9B7ADA824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1245" y="2219325"/>
            <a:ext cx="1383723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33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65 deg C - 260 deg C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1C74654-D13E-4EC5-87E3-9245E34D4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1643" y="2152650"/>
            <a:ext cx="2392307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8DED571-4811-4097-B2B4-AD187645A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8318" y="2219325"/>
            <a:ext cx="2258957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33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透明性與高溫穩定性同時重要時可優先確認。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53C8A7E-1A88-4A9B-8528-2D48F3121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95575"/>
            <a:ext cx="1342026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18A0596-4956-4D48-A4EA-C765A821E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762250"/>
            <a:ext cx="1208676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33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FEP 管材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1A4B88E-3120-447F-A1B9-D6A7146AF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42076" y="2695575"/>
            <a:ext cx="3092494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0ACCEAC-D0CC-4EF0-B794-B054DCF70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8751" y="2762250"/>
            <a:ext cx="2959144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33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需要透明、非沾黏與中等溫度配管時。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1E064A7-B1CB-4F52-8E1C-DDD1DBDCC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4570" y="2695575"/>
            <a:ext cx="1517073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B8F5AA4-D0C7-456F-BE9C-B3659B044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1245" y="2762250"/>
            <a:ext cx="1383723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33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65 deg C - 205 deg C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E0C14D9-D6FB-4742-A506-39F652787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1643" y="2695575"/>
            <a:ext cx="2392307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82955B4-CB40-4B09-AF75-30C015880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8318" y="2762250"/>
            <a:ext cx="2258957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33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不需要 PFA 高溫上限時的實用透明選項。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B369C43-0E5F-4DEB-B082-F14E2F379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0"/>
            <a:ext cx="1342026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3D41B3A-9EBC-4062-9D46-C1E024B41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305175"/>
            <a:ext cx="1208676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33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柔性軟管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AD12CF7-99F1-4050-B634-468D27335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42076" y="3238500"/>
            <a:ext cx="3092494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684CC0D-DEA7-436C-A552-97C3E33BA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8751" y="3305175"/>
            <a:ext cx="2959144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33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彎曲、壓力、組裝與連接方式是主要限制時。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2C8FDAB-4213-490A-BACD-A9739F80F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4570" y="3238500"/>
            <a:ext cx="1517073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C4BD66B-2C02-48D8-9F28-B2ECA01E5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1245" y="3305175"/>
            <a:ext cx="1383723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33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依應用條件確認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1981D912-7418-436F-892E-F7A448A38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1643" y="3238500"/>
            <a:ext cx="2392307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5421D400-EBA9-423B-ADBB-A7C74CC31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8318" y="3305175"/>
            <a:ext cx="2258957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33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提供配管形狀與連接條件，可加快確認。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A0C27635-1D6C-436E-873A-BC3B40024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81425"/>
            <a:ext cx="1342026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3FDD81A8-D8F1-4A75-957D-D0427431A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848100"/>
            <a:ext cx="1208676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33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客製工程連接器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7702EF88-B237-46E3-B606-33F8D8752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42076" y="3781425"/>
            <a:ext cx="3092494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79200ED0-8FD5-45B6-8C7E-22B4D703B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8751" y="3848100"/>
            <a:ext cx="2959144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33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管材連接條件需要以客製連接器確認時。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C2C70F45-841A-480C-8EF1-2FB914B59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4570" y="3781425"/>
            <a:ext cx="1517073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F03AD82B-EF8D-4251-BF1B-D8853FF3F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1245" y="3848100"/>
            <a:ext cx="1383723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33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依應用條件確認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D5AAF6D7-789E-4858-9AA3-F31C8A537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1643" y="3781425"/>
            <a:ext cx="2392307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7425C13B-6FAA-43EE-9D00-C7E247D31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8318" y="3848100"/>
            <a:ext cx="2258957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33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以連接條件為核心，進入客製連接器確認。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3A8020C5-A831-44B9-B01C-647EF34B2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0B97311E-1C43-4410-B0E2-96C123029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PingFang TC"/>
                <a:ea typeface="PingFang TC"/>
                <a:cs typeface="PingFang TC"/>
              </a:defRPr>
            </a:pPr>
            <a:r>
              <a:rPr sz="525" b="0">
                <a:solidFill>
                  <a:srgbClr val="607085"/>
                </a:solidFill>
                <a:latin typeface="PingFang TC"/>
                <a:ea typeface="PingFang TC"/>
                <a:cs typeface="PingFang TC"/>
              </a:rPr>
              <a:t>Pure-Flon 氟聚合物管材型錄 - RFQ reference, 2026-06-04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BC92308D-3C1B-4161-9D14-F90771964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867643453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9E778EF-6134-4917-9229-73ABA0E9A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PingFang TC"/>
                <a:ea typeface="PingFang TC"/>
                <a:cs typeface="PingFang TC"/>
              </a:defRPr>
            </a:pPr>
            <a:r>
              <a:rPr sz="600" b="1">
                <a:solidFill>
                  <a:srgbClr val="0F6B83"/>
                </a:solidFill>
                <a:latin typeface="PingFang TC"/>
                <a:ea typeface="PingFang TC"/>
                <a:cs typeface="PingFang TC"/>
              </a:rPr>
              <a:t>管材主要特性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4DDACD4-DDFA-4D19-8EF7-CF7FA07F1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1875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管材主要特性</a:t>
            </a:r>
          </a:p>
        </p:txBody>
      </p:sp>
      <p:pic>
        <p:nvPicPr>
          <p:cNvPr id="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7fa2f5397d4265"/>
          <a:srcRect xmlns:a="http://schemas.openxmlformats.org/drawingml/2006/main" l="5175" t="0" r="517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" y="1181100"/>
            <a:ext cx="3429000" cy="21526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0BCB626-0628-4AEB-8928-73A1EEA29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1181100"/>
            <a:ext cx="4343400" cy="2152650"/>
          </a:xfrm>
          <a:prstGeom xmlns:a="http://schemas.openxmlformats.org/drawingml/2006/main" prst="roundRect">
            <a:avLst>
              <a:gd name="adj" fmla="val 354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7E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C2F46CE-39D5-44E1-8E9D-DD1DC02CF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1466850"/>
            <a:ext cx="37147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1350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主要特性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07AB1A1-7843-4499-8D4A-C9C848CCA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1866900"/>
            <a:ext cx="37147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75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PTFE、PFA、FEP 管材皆以耐化學、穩定溫度性能，以及非沾黏或低摩擦特性為基礎。選型差異取決於透明需求、最高溫度範圍，以及是否需要可視潔淨流動。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BDBBF8B-085E-4478-B333-C418F266B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38550"/>
            <a:ext cx="2590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DCFCE7"/>
          </a:solidFill>
          <a:ln xmlns:a="http://schemas.openxmlformats.org/drawingml/2006/main" w="9525">
            <a:solidFill>
              <a:srgbClr val="C9D7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271D70C-0E87-414B-AF6D-CF4C84BD3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90950"/>
            <a:ext cx="21907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38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938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PTFE 管材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F1B5E46-51A9-43A0-92B3-420CD7F19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48125"/>
            <a:ext cx="2190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30" b="1">
                <a:solidFill>
                  <a:srgbClr val="0F6B83"/>
                </a:solidFill>
                <a:latin typeface="PingFang TC"/>
                <a:ea typeface="PingFang TC"/>
                <a:cs typeface="PingFang TC"/>
              </a:defRPr>
            </a:pPr>
            <a:r>
              <a:rPr sz="630" b="1">
                <a:solidFill>
                  <a:srgbClr val="0F6B83"/>
                </a:solidFill>
                <a:latin typeface="PingFang TC"/>
                <a:ea typeface="PingFang TC"/>
                <a:cs typeface="PingFang TC"/>
              </a:rPr>
              <a:t>耐化學與熱穩定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C10427F-E262-40BB-9C35-7E9587745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638550"/>
            <a:ext cx="2590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C9D7E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2680910-B952-488C-BA5A-30181B6C9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790950"/>
            <a:ext cx="21907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38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938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PFA 管材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F4FC553-C632-479E-811A-DD96EC82A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048125"/>
            <a:ext cx="2190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30" b="1">
                <a:solidFill>
                  <a:srgbClr val="0F6B83"/>
                </a:solidFill>
                <a:latin typeface="PingFang TC"/>
                <a:ea typeface="PingFang TC"/>
                <a:cs typeface="PingFang TC"/>
              </a:defRPr>
            </a:pPr>
            <a:r>
              <a:rPr sz="630" b="1">
                <a:solidFill>
                  <a:srgbClr val="0F6B83"/>
                </a:solidFill>
                <a:latin typeface="PingFang TC"/>
                <a:ea typeface="PingFang TC"/>
                <a:cs typeface="PingFang TC"/>
              </a:rPr>
              <a:t>高透明度與耐受性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73483EA-8BE8-47FE-A48F-688C0AEEE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638550"/>
            <a:ext cx="2590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C9D7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5816B81-D497-4002-8BEA-20397FB2B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790950"/>
            <a:ext cx="21907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38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938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FEP 管材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982691C-0EE6-4C19-8826-9C777D713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048125"/>
            <a:ext cx="2190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30" b="1">
                <a:solidFill>
                  <a:srgbClr val="0F6B83"/>
                </a:solidFill>
                <a:latin typeface="PingFang TC"/>
                <a:ea typeface="PingFang TC"/>
                <a:cs typeface="PingFang TC"/>
              </a:defRPr>
            </a:pPr>
            <a:r>
              <a:rPr sz="630" b="1">
                <a:solidFill>
                  <a:srgbClr val="0F6B83"/>
                </a:solidFill>
                <a:latin typeface="PingFang TC"/>
                <a:ea typeface="PingFang TC"/>
                <a:cs typeface="PingFang TC"/>
              </a:rPr>
              <a:t>非沾黏與多用途配管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1D982BF-C280-4232-BD66-E8DA4F346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D341F81-907F-43DD-AC8B-9997FB145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PingFang TC"/>
                <a:ea typeface="PingFang TC"/>
                <a:cs typeface="PingFang TC"/>
              </a:defRPr>
            </a:pPr>
            <a:r>
              <a:rPr sz="525" b="0">
                <a:solidFill>
                  <a:srgbClr val="607085"/>
                </a:solidFill>
                <a:latin typeface="PingFang TC"/>
                <a:ea typeface="PingFang TC"/>
                <a:cs typeface="PingFang TC"/>
              </a:rPr>
              <a:t>Pure-Flon 氟聚合物管材型錄 - RFQ reference, 2026-06-04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CD27AD6-5BD0-45AE-9F96-8885A6ADE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12434825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68E6A63-ED66-4E30-AB1E-8A1FEC0C3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PingFang TC"/>
                <a:ea typeface="PingFang TC"/>
                <a:cs typeface="PingFang TC"/>
              </a:defRPr>
            </a:pPr>
            <a:r>
              <a:rPr sz="600" b="1">
                <a:solidFill>
                  <a:srgbClr val="0F6B83"/>
                </a:solidFill>
                <a:latin typeface="PingFang TC"/>
                <a:ea typeface="PingFang TC"/>
                <a:cs typeface="PingFang TC"/>
              </a:rPr>
              <a:t>PTFE 細管精密規格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39D82EE-E10E-492E-9E3E-261799110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1875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PTFE 細管精密規格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4ADE9A0-183C-42F0-A526-EA9129BEC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2395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245110E-7443-400F-8BC4-0641A1E71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19062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503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外徑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F620451-BE0E-4B48-9CA8-027BB4ACE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8706" y="112395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CC21687-833E-40A4-B2A6-2130D9DA7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381" y="119062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503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內徑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17C1541-FD39-4B33-A600-9ADA6D0DB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962" y="112395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BEC190D-3604-46B2-8D03-5984F401F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1637" y="119062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503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壁厚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31ECD43-948E-451A-86E6-D421E53AF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0827" y="112395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C223BC1-C7F5-4A0B-9B85-9B91F6FAE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7502" y="119062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503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公差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A084E1C-D455-4C26-93B1-18156CD5C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6692" y="1123950"/>
            <a:ext cx="3054858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3D83774-A25A-4F98-A128-E6135A1A5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367" y="1190625"/>
            <a:ext cx="2921508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503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買方備註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6792780-437B-4849-8C06-FC94E3A35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533525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59A97A3-E083-44B3-983A-C85E2EDE3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600200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55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0.8 mm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1AE3FC2-17FB-4911-B5AE-744DD8301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8706" y="1533525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E0A0BC5-B94A-4B96-A196-F57796598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381" y="1600200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0.3 mm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5D0B7E6-5247-4951-B95F-80E3E5858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962" y="1533525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08437FA-7A5E-4072-9A4C-D2535187C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1637" y="1600200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0.25T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FC308B9-56C8-4191-B2D9-40F832DB9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0827" y="1533525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A1C8FF9-46DB-4734-9FC2-B3E9C438D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7502" y="1600200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+/- 0.05 mm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A2273FC-4A0A-4609-A6ED-90101AD63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6692" y="1533525"/>
            <a:ext cx="3054858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1F8336F-EC6B-45AF-B3C7-CCDB9A204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367" y="1600200"/>
            <a:ext cx="2921508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High precision micro-tubing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3F3E136-2DD3-4E8B-B88E-F53A6FDCD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4310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707CD5E-FA9D-4381-8DC0-CB6DAAEC0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00977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55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1.0 mm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011A78B-F430-48B8-AFF4-DC6450709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8706" y="194310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B2A23A0-7F89-4FA3-ACB7-22297E8FF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381" y="200977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0.5 mm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B626F37-F61D-4CEC-B4E2-F745EE1E9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962" y="194310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EABD68F-B59C-48F4-A244-40EFC739A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1637" y="200977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0.25T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FE0902D-D0A2-4EF4-A4F8-2DBB49282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0827" y="194310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1F3A04E-39E8-498B-9230-ED3F4DAE6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7502" y="200977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+/- 0.05 mm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52CE721-924A-4F43-9BC0-611406B95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6692" y="1943100"/>
            <a:ext cx="3054858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AF71D54-64B6-4C9F-83B5-425D83AC9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367" y="2009775"/>
            <a:ext cx="2921508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AWG standard shortlist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4F34F78-C63B-4D5C-B0B0-43D78EE21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52675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04F47B9-D18E-4484-A0B3-C510554E1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419350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55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1.3 mm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58E2F85-B430-48C5-818C-1704B96F4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8706" y="2352675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060EC86-5C95-46BB-A119-C4F26D5D8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381" y="2419350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0.8 mm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9207201-FAD4-4F99-96DD-5BA47E2F2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962" y="2352675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7997C1F-907D-47C3-8065-68C6F4A7F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1637" y="2419350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0.25T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514B2A8-7680-446F-B0F1-829B13272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0827" y="2352675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D8FE0B5-90CA-42C3-B011-B2541F42B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7502" y="2419350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+/- 0.05 mm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0076353-C550-4307-AD31-986437CEE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6692" y="2352675"/>
            <a:ext cx="3054858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FD3960F0-42D5-4ED8-888A-B2B70E826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367" y="2419350"/>
            <a:ext cx="2921508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Dielectric routing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BC9EDEC4-F3E5-49BB-9FD1-EB15340B2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76225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A7256994-72C4-4452-AA93-89C78C496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82892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55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1.5 mm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EF43517A-58BB-465D-B7E3-C25D7E536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8706" y="276225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4DB73D6C-E757-4B04-9237-0A82536A4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381" y="282892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1.0 mm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A5CF99B6-9CC9-4D55-99E8-CB4271C74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962" y="276225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FCB18097-2700-4B1F-9D96-3403DE34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1637" y="282892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0.25T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623085DA-1594-4751-8334-AF52518D7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0827" y="276225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C5E8B809-26C0-49BF-A5D9-7F180E5DA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7502" y="282892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+/- 0.05 mm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FE2646D7-E147-493A-8A9D-C109D7062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6692" y="2762250"/>
            <a:ext cx="3054858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F34699D0-2535-403F-AF41-66356BBD2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367" y="2828925"/>
            <a:ext cx="2921508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Chemical and thermal resistance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2B339B76-FF43-4018-9554-4D2AE1890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171825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BDF819AF-84E9-4F8E-8A40-9963382FB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238500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55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2.0 mm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7E3521C8-6C52-4F14-8B47-ECF574EC7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8706" y="3171825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1C829FF2-D4ED-49E6-953A-F4CFDE69C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381" y="3238500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1.5 mm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00727860-E67C-4AAA-ADE9-A640814DF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962" y="3171825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4B540010-0B8D-466E-90EF-9D2BFEAD4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1637" y="3238500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0.25T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863481E7-7910-45B4-B151-7AB78DDBA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0827" y="3171825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46ED1E58-3B8C-491F-978D-CCA6967C2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7502" y="3238500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+/- 0.05 mm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4DCA4DB8-A9C7-49CA-8495-73C1C0D01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6692" y="3171825"/>
            <a:ext cx="3054858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937675A7-8145-4130-9DCA-816F4E7D1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367" y="3238500"/>
            <a:ext cx="2921508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Low-friction routing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54F8929A-AB97-4894-B639-4D7F241F1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8140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66D680EE-52E6-49A1-BEBF-582BCF1E6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64807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55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2.5 mm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7ED68AEC-C183-4BE9-9C91-86948248E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8706" y="358140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0C2E5D8D-AB4F-44AA-A0F2-78891C91B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381" y="364807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2.0 mm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79EADD16-C5E3-4651-9AD6-861394177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962" y="358140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ABDBECF1-169D-41F9-AF6B-9912D1208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1637" y="364807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0.25T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08019B29-D06E-4C4D-8F56-B116E95FE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0827" y="358140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7832C286-8C84-4F99-9775-5E2F79D49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7502" y="364807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+/- 0.05 mm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2314B4F5-DB4D-4AF0-805E-68A278581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6692" y="3581400"/>
            <a:ext cx="3054858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12DFBF2D-FA7D-44B7-BBD6-131840416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367" y="3648075"/>
            <a:ext cx="2921508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5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Non-stick compact line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3A97CA1A-1B89-4A7F-9EE4-71E3DBE0B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95750"/>
            <a:ext cx="8039100" cy="43815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DCFCE7"/>
          </a:solidFill>
          <a:ln xmlns:a="http://schemas.openxmlformats.org/drawingml/2006/main" w="9525">
            <a:solidFill>
              <a:srgbClr val="86EFAC"/>
            </a:solidFill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140A37F0-B437-4A90-8AD0-08692806D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238625"/>
            <a:ext cx="7620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47857"/>
                </a:solidFill>
                <a:latin typeface="PingFang TC"/>
                <a:ea typeface="PingFang TC"/>
                <a:cs typeface="PingFang TC"/>
              </a:defRPr>
            </a:pPr>
            <a:r>
              <a:rPr sz="750" b="1">
                <a:solidFill>
                  <a:srgbClr val="047857"/>
                </a:solidFill>
                <a:latin typeface="PingFang TC"/>
                <a:ea typeface="PingFang TC"/>
                <a:cs typeface="PingFang TC"/>
              </a:rPr>
              <a:t>最終值取決於應用條件、材料等級與製造確認。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C546B2A6-2425-494D-B939-A09CA1303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DAF0FF9A-6CAD-432E-9E49-9AE1B762D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PingFang TC"/>
                <a:ea typeface="PingFang TC"/>
                <a:cs typeface="PingFang TC"/>
              </a:defRPr>
            </a:pPr>
            <a:r>
              <a:rPr sz="525" b="0">
                <a:solidFill>
                  <a:srgbClr val="607085"/>
                </a:solidFill>
                <a:latin typeface="PingFang TC"/>
                <a:ea typeface="PingFang TC"/>
                <a:cs typeface="PingFang TC"/>
              </a:rPr>
              <a:t>Pure-Flon 氟聚合物管材型錄 - RFQ reference, 2026-06-04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8FE1D99C-983B-4ED8-B025-CE78232A3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408202355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7095188-8251-49FD-AC17-DEAC3A22A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PingFang TC"/>
                <a:ea typeface="PingFang TC"/>
                <a:cs typeface="PingFang TC"/>
              </a:defRPr>
            </a:pPr>
            <a:r>
              <a:rPr sz="600" b="1">
                <a:solidFill>
                  <a:srgbClr val="0F6B83"/>
                </a:solidFill>
                <a:latin typeface="PingFang TC"/>
                <a:ea typeface="PingFang TC"/>
                <a:cs typeface="PingFang TC"/>
              </a:rPr>
              <a:t>PTFE/PFA 公制壓力參考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52AE338-6356-4700-BF10-29ABD1A5C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1875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PTFE/PFA 公制壓力參考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5A9BF64-12D5-4E1B-BAC9-8E4E1901B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99060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0A95064-48BD-45E5-8D09-F12833554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05727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13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413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材料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5371C5A-2367-432D-8B4B-ACDF7F63A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99060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C7B94C0-D456-4F0A-943D-E072F443D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105727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13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413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尺寸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A9ACBCE-7B4E-411E-BB77-3E0341602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9906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688F493-8C25-4D93-828E-EA93015BD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10572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13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413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爆破壓力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D197873-3296-4514-9815-64E3C0981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9906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31EE362-701C-4275-8CB2-5BC96C413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10572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13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413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工作壓力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06AD021-424F-43F1-8ADC-16B0B58B8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99060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14145CB-D74A-4CD1-87CF-8BDBD2072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105727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13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413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公差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D9C9020-2584-4269-AD1D-E3660A108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99060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0480FE4-696C-442A-8038-7A4630F21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105727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13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413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最小彎曲半徑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65E6AFE-81CD-4C99-8909-D6989D5FD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19062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A8116C8-47D8-472E-BE41-C582ABDA3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25730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PTFE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9103814-0AD6-4CAD-97BB-843C45B67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119062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96CC35A-17B0-4382-BA76-F5AF1388B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125730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4/2 mm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BF50F19-FCA9-4FC5-9FD6-EE12E3F3D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11906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1BD9A88-FDAE-42EC-A261-5FC29E8DA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12573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120 bar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84FB1AD-10F3-477E-9253-2E442A527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11906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3B74DDE-4DEB-446B-B83C-A257405B0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12573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30 bar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1476ACB-95C7-4050-95F5-16BACE617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119062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A2B7033-9CEF-4F8C-B315-4CC3023A1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125730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+/- 0.15 mm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9CBCFAF-7AB9-4BDC-A421-D545263E0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119062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9D2A4F0-6396-4CC4-921D-F7C652AFE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125730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10 mm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D3DB02E-6DED-4C87-92DC-637E92951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9065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7614DD4-BA8E-47F1-91D2-81C465A24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45732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PTFE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855DCCA-75CB-425C-9E66-C254245A5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139065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940925C-C96E-4B7B-BCE1-11F44B08E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145732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4/2.5 mm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0A90464-18CF-46B7-AA89-D4C239F2A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13906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E32CDE3-CF60-4514-99A6-65CFAA6BD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14573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100 bar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F5CDDD7-69C6-4B9A-9325-1AF05542E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13906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F3D2199-4BD7-4EBF-905E-46E473FDE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14573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25 bar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EA56508-A480-4C62-968A-B2C62E97E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139065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CE4F84D-A7E4-4DA3-AB26-5E09726A8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145732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+/- 0.15 mm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C0218E5-1927-474D-92FC-3C53FD99B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139065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B9C08EE-E42C-4502-A080-8CFDDCE34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145732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13 mm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E86425F-4C98-494F-B575-80B06E8B7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9067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ED2CDC6A-6627-4E83-86B2-4A1479C04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65735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PTFE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2EB15D8A-AE21-4355-9205-1CB57DCD5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159067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2CAF1D5C-01C0-4789-A039-EB1A777D8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165735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4/3 mm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8E140FF6-2368-4C95-877E-C465AEBEB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15906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F7697F05-3930-4E6F-80FB-FC51FB46C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16573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65 bar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30DC2654-DE33-4535-8D19-352F2334E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15906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AC236AD1-B05C-4CF9-810E-B304FBAD9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16573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10 bar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2F791936-A1EC-4CAE-B7AE-50115326A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159067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B8A66DAE-3631-44C8-8D3F-8F6FFD764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165735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+/- 0.15 mm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238F945E-CE39-4A65-91A4-3CD41B488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159067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C278CEC3-79CC-44D3-AD09-3C1605015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165735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25 mm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D8D8F1F0-6E4B-4B8E-8C18-A1E77BA75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9070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0856B9BA-8877-450C-8DCB-3EC6EF1EA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85737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PTFE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846E8960-DC7E-4B1B-9517-D8860FE01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179070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0AF693F4-E7A6-4782-BB67-8694EE7E3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185737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8/6 mm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BE83A4D6-EA15-47EC-8698-EB9263E72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17907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AAC5309F-7302-43F2-B998-8079F03EC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18573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45 bar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D6AC66B2-E5D9-4B2D-A335-F18DBF10A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17907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A2BA94C9-0F62-446D-BB94-A501ECA86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18573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10 bar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8C1E00BA-D4BA-4BF8-BF9E-852F13C92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179070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D03A02A2-A53E-4A55-BED2-149F10AE0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185737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+/- 0.20 mm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40E041F2-D169-4813-AF6F-589E2E6C8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179070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A01003CB-42EC-4E2E-AD82-39F5A9DBD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185737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45 mm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B89BB0FB-A195-4B1C-807E-31AD6177B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9072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B6D3497B-2298-460E-8724-20893E4CE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05740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PTFE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1FD9D351-C756-4D93-A253-A7AEDE5FC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199072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BBB1004B-10F1-4860-B151-63FDCD891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205740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10/8 mm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37A939C0-362C-44A9-8EED-B4A84F036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19907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BD7C74C3-CC15-48F0-BEAA-73C8B7642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20574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35 bar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F4932907-D79F-43FB-8197-7789D357D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19907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C313EE69-5C80-42B5-91F0-BD077E401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20574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7.5 bar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FF662AF8-5B36-4D8F-8CBC-F88AF9FCF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199072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F220A8A2-9DE6-4B54-A335-8FD1827B4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205740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+/- 0.20 mm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C3E94E05-B47E-46E4-B9B6-8A7CC38A4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199072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4E578384-8FC5-4221-8097-094F5A3A2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205740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70 mm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651CD1DA-54D8-4DF0-9C80-89F491085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19075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191655D7-012E-48A5-8608-A0D1125C3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25742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PTFE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E88FE32B-DCE7-4F7F-9A29-0A3837C86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219075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1CDA4151-6C1F-4768-980E-2E13144E5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225742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12/10 mm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6D31CCD7-98FB-4FB8-ABC7-7171231B5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21907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D760F8BA-07C0-4EA6-AC09-8117D64A6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22574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30 bar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8DBAE1B5-4816-4132-9317-F8FEB06E1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21907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B57DA8F9-70A9-4259-A675-32196146F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22574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6.25 bar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2B1808D7-9A77-4509-918C-8F84617A5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219075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9CEC77F3-3984-43B2-BCF5-40EDE560E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225742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+/- 0.20 mm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83DFEBA5-A2F7-4A80-BA2C-D0F83C783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219075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3D0D82A1-DAF0-457A-B494-6547DACD7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225742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105 mm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1ECC036D-D2B6-4BF3-A82C-380D567A7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9077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50EDBBC6-FEE2-488A-A10D-4E725E98C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45745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PTFE</a:t>
            </a:r>
          </a:p>
        </p:txBody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C9AD3C3B-3990-4F2E-A987-920E1669C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239077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44B27CCF-5628-45E7-9F3B-A2E787F6E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245745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14/12 mm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99C0D37F-6C92-48B1-9779-69ABD2B0A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23907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E9F44864-243B-43E2-8CA8-8AC4F27F7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24574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24 bar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39126750-F9CD-43D2-A33F-2D5DDA4D9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23907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A26163AD-359A-4055-8589-0C2A2E96C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24574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5.5 bar</a:t>
            </a:r>
          </a:p>
        </p:txBody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9F892ACC-3B9C-4B19-B514-A4BFAE023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239077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15D0D4A6-509C-4182-A0C2-3C9857527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245745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+/- 0.20 mm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ACADB382-52AB-446C-9AA3-552208962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239077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6A81C48C-F18A-4488-AD11-8D20877F8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245745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140 mm</a:t>
            </a:r>
          </a:p>
        </p:txBody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156699D0-7744-49FA-9A13-562B8DD84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59080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84970D33-AEC9-4840-966D-59490AF3D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65747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PTFE</a:t>
            </a:r>
          </a:p>
        </p:txBody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7EDCA41E-EAED-49A8-B5DF-EA8C13B25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259080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5211989B-AE34-49B1-B1C3-E7523C64D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265747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16/14 mm</a:t>
            </a:r>
          </a:p>
        </p:txBody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63FBA914-5E31-4FB3-A78B-4CE4B2161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25908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3A214135-D786-4920-B501-BCEB69F64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26574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18 bar</a:t>
            </a:r>
          </a:p>
        </p:txBody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D5EDDC37-AF16-4A2D-B4CD-CF83A947C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25908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A446DFEB-58FC-4B04-9D29-23AF62FEC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26574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4.5 bar</a:t>
            </a:r>
          </a:p>
        </p:txBody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368B64B1-7ED0-4D92-AD2F-7FAFCB241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259080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51FAD9B2-5331-4111-987B-4140AEB24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265747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+/- 0.30 mm</a:t>
            </a:r>
          </a:p>
        </p:txBody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1CB8FEC0-BC9F-43BB-820B-02ED38B61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259080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EC75E81E-C937-4BDB-A79F-39910182E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265747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140 mm</a:t>
            </a:r>
          </a:p>
        </p:txBody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DF597B50-5C9D-4A92-9003-F4F07DF02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9082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F23D3ED2-3587-4E6E-8CC1-3B6F15FF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85750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PFA</a:t>
            </a:r>
          </a:p>
        </p:txBody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D7A404AB-50D4-43DC-9323-2C5F00121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279082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16362BE5-B649-4932-89DC-8B4CBC1BF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285750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4/2 mm</a:t>
            </a:r>
          </a:p>
        </p:txBody>
      </p:sp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089BF4D8-1F9E-49CB-9347-9343F70F6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27908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16" name="">
            <a:extLst xmlns:a="http://schemas.openxmlformats.org/drawingml/2006/main">
              <a:ext uri="{FF2B5EF4-FFF2-40B4-BE49-F238E27FC236}">
                <a16:creationId xmlns:a16="http://schemas.microsoft.com/office/drawing/2014/main" id="{2B1D081C-FB3F-460C-B422-1EA641AA0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28575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120 bar</a:t>
            </a:r>
          </a:p>
        </p:txBody>
      </p:sp>
      <p:sp>
        <p:nvSpPr>
          <p:cNvPr id="117" name="">
            <a:extLst xmlns:a="http://schemas.openxmlformats.org/drawingml/2006/main">
              <a:ext uri="{FF2B5EF4-FFF2-40B4-BE49-F238E27FC236}">
                <a16:creationId xmlns:a16="http://schemas.microsoft.com/office/drawing/2014/main" id="{0D887045-1A73-48F3-BAD6-4789A50AA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27908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18" name="">
            <a:extLst xmlns:a="http://schemas.openxmlformats.org/drawingml/2006/main">
              <a:ext uri="{FF2B5EF4-FFF2-40B4-BE49-F238E27FC236}">
                <a16:creationId xmlns:a16="http://schemas.microsoft.com/office/drawing/2014/main" id="{26533CED-F3FB-4672-B9ED-60D4419B2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28575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30 bar</a:t>
            </a:r>
          </a:p>
        </p:txBody>
      </p:sp>
      <p:sp>
        <p:nvSpPr>
          <p:cNvPr id="119" name="">
            <a:extLst xmlns:a="http://schemas.openxmlformats.org/drawingml/2006/main">
              <a:ext uri="{FF2B5EF4-FFF2-40B4-BE49-F238E27FC236}">
                <a16:creationId xmlns:a16="http://schemas.microsoft.com/office/drawing/2014/main" id="{3AB5E5DB-6392-4069-9BD9-D319182FE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279082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0" name="">
            <a:extLst xmlns:a="http://schemas.openxmlformats.org/drawingml/2006/main">
              <a:ext uri="{FF2B5EF4-FFF2-40B4-BE49-F238E27FC236}">
                <a16:creationId xmlns:a16="http://schemas.microsoft.com/office/drawing/2014/main" id="{25AD450A-2F9A-40DD-8E21-6C6E3D53B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285750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+/- 0.10 mm</a:t>
            </a:r>
          </a:p>
        </p:txBody>
      </p:sp>
      <p:sp>
        <p:nvSpPr>
          <p:cNvPr id="121" name="">
            <a:extLst xmlns:a="http://schemas.openxmlformats.org/drawingml/2006/main">
              <a:ext uri="{FF2B5EF4-FFF2-40B4-BE49-F238E27FC236}">
                <a16:creationId xmlns:a16="http://schemas.microsoft.com/office/drawing/2014/main" id="{6E13C3B5-179F-494F-90CC-47E1FD7D0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279082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2" name="">
            <a:extLst xmlns:a="http://schemas.openxmlformats.org/drawingml/2006/main">
              <a:ext uri="{FF2B5EF4-FFF2-40B4-BE49-F238E27FC236}">
                <a16:creationId xmlns:a16="http://schemas.microsoft.com/office/drawing/2014/main" id="{4CBEBFD5-D262-479E-A0ED-F6EDD117B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285750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10 mm</a:t>
            </a:r>
          </a:p>
        </p:txBody>
      </p:sp>
      <p:sp>
        <p:nvSpPr>
          <p:cNvPr id="123" name="">
            <a:extLst xmlns:a="http://schemas.openxmlformats.org/drawingml/2006/main">
              <a:ext uri="{FF2B5EF4-FFF2-40B4-BE49-F238E27FC236}">
                <a16:creationId xmlns:a16="http://schemas.microsoft.com/office/drawing/2014/main" id="{EFFFD873-6D6D-4A33-BA7E-D42CD0FCF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99085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4" name="">
            <a:extLst xmlns:a="http://schemas.openxmlformats.org/drawingml/2006/main">
              <a:ext uri="{FF2B5EF4-FFF2-40B4-BE49-F238E27FC236}">
                <a16:creationId xmlns:a16="http://schemas.microsoft.com/office/drawing/2014/main" id="{75C84F24-AA62-4BF4-88E5-CA9DEEBA5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05752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PFA</a:t>
            </a:r>
          </a:p>
        </p:txBody>
      </p:sp>
      <p:sp>
        <p:nvSpPr>
          <p:cNvPr id="125" name="">
            <a:extLst xmlns:a="http://schemas.openxmlformats.org/drawingml/2006/main">
              <a:ext uri="{FF2B5EF4-FFF2-40B4-BE49-F238E27FC236}">
                <a16:creationId xmlns:a16="http://schemas.microsoft.com/office/drawing/2014/main" id="{3CDB60AA-1034-4435-ACF4-1972216C3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299085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6" name="">
            <a:extLst xmlns:a="http://schemas.openxmlformats.org/drawingml/2006/main">
              <a:ext uri="{FF2B5EF4-FFF2-40B4-BE49-F238E27FC236}">
                <a16:creationId xmlns:a16="http://schemas.microsoft.com/office/drawing/2014/main" id="{0439A03D-31FE-4E45-85D8-BF9CD8AE3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305752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4/2.5 mm</a:t>
            </a:r>
          </a:p>
        </p:txBody>
      </p:sp>
      <p:sp>
        <p:nvSpPr>
          <p:cNvPr id="127" name="">
            <a:extLst xmlns:a="http://schemas.openxmlformats.org/drawingml/2006/main">
              <a:ext uri="{FF2B5EF4-FFF2-40B4-BE49-F238E27FC236}">
                <a16:creationId xmlns:a16="http://schemas.microsoft.com/office/drawing/2014/main" id="{32231063-7F63-4905-835F-ED79C0F63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29908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8" name="">
            <a:extLst xmlns:a="http://schemas.openxmlformats.org/drawingml/2006/main">
              <a:ext uri="{FF2B5EF4-FFF2-40B4-BE49-F238E27FC236}">
                <a16:creationId xmlns:a16="http://schemas.microsoft.com/office/drawing/2014/main" id="{61700382-6DF8-4F9C-A06B-347D116FC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30575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100 bar</a:t>
            </a:r>
          </a:p>
        </p:txBody>
      </p:sp>
      <p:sp>
        <p:nvSpPr>
          <p:cNvPr id="129" name="">
            <a:extLst xmlns:a="http://schemas.openxmlformats.org/drawingml/2006/main">
              <a:ext uri="{FF2B5EF4-FFF2-40B4-BE49-F238E27FC236}">
                <a16:creationId xmlns:a16="http://schemas.microsoft.com/office/drawing/2014/main" id="{2306D629-AE74-48E0-B990-0B80F5BCE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29908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30" name="">
            <a:extLst xmlns:a="http://schemas.openxmlformats.org/drawingml/2006/main">
              <a:ext uri="{FF2B5EF4-FFF2-40B4-BE49-F238E27FC236}">
                <a16:creationId xmlns:a16="http://schemas.microsoft.com/office/drawing/2014/main" id="{47270B2E-F0DA-4DAD-836D-F56143A6C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30575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25 bar</a:t>
            </a:r>
          </a:p>
        </p:txBody>
      </p:sp>
      <p:sp>
        <p:nvSpPr>
          <p:cNvPr id="131" name="">
            <a:extLst xmlns:a="http://schemas.openxmlformats.org/drawingml/2006/main">
              <a:ext uri="{FF2B5EF4-FFF2-40B4-BE49-F238E27FC236}">
                <a16:creationId xmlns:a16="http://schemas.microsoft.com/office/drawing/2014/main" id="{03A0491F-7452-4565-B2D1-14C593D1F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299085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32" name="">
            <a:extLst xmlns:a="http://schemas.openxmlformats.org/drawingml/2006/main">
              <a:ext uri="{FF2B5EF4-FFF2-40B4-BE49-F238E27FC236}">
                <a16:creationId xmlns:a16="http://schemas.microsoft.com/office/drawing/2014/main" id="{72113141-9793-4B9C-9016-DF9E810E2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305752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+/- 0.10 mm</a:t>
            </a:r>
          </a:p>
        </p:txBody>
      </p:sp>
      <p:sp>
        <p:nvSpPr>
          <p:cNvPr id="133" name="">
            <a:extLst xmlns:a="http://schemas.openxmlformats.org/drawingml/2006/main">
              <a:ext uri="{FF2B5EF4-FFF2-40B4-BE49-F238E27FC236}">
                <a16:creationId xmlns:a16="http://schemas.microsoft.com/office/drawing/2014/main" id="{BBA4A061-5724-4F77-A075-D9C8625C2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299085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34" name="">
            <a:extLst xmlns:a="http://schemas.openxmlformats.org/drawingml/2006/main">
              <a:ext uri="{FF2B5EF4-FFF2-40B4-BE49-F238E27FC236}">
                <a16:creationId xmlns:a16="http://schemas.microsoft.com/office/drawing/2014/main" id="{47C8BD93-9680-4FA3-9C4C-3CA3E664D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305752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13 mm</a:t>
            </a:r>
          </a:p>
        </p:txBody>
      </p:sp>
      <p:sp>
        <p:nvSpPr>
          <p:cNvPr id="135" name="">
            <a:extLst xmlns:a="http://schemas.openxmlformats.org/drawingml/2006/main">
              <a:ext uri="{FF2B5EF4-FFF2-40B4-BE49-F238E27FC236}">
                <a16:creationId xmlns:a16="http://schemas.microsoft.com/office/drawing/2014/main" id="{9B9C647E-BC63-4283-AA0F-2EA2EBBAF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19087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36" name="">
            <a:extLst xmlns:a="http://schemas.openxmlformats.org/drawingml/2006/main">
              <a:ext uri="{FF2B5EF4-FFF2-40B4-BE49-F238E27FC236}">
                <a16:creationId xmlns:a16="http://schemas.microsoft.com/office/drawing/2014/main" id="{2E81A3FB-4E77-47D1-82F3-4E6E4E37C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25755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PFA</a:t>
            </a:r>
          </a:p>
        </p:txBody>
      </p:sp>
      <p:sp>
        <p:nvSpPr>
          <p:cNvPr id="137" name="">
            <a:extLst xmlns:a="http://schemas.openxmlformats.org/drawingml/2006/main">
              <a:ext uri="{FF2B5EF4-FFF2-40B4-BE49-F238E27FC236}">
                <a16:creationId xmlns:a16="http://schemas.microsoft.com/office/drawing/2014/main" id="{C164495B-425D-4863-9F83-680877893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319087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38" name="">
            <a:extLst xmlns:a="http://schemas.openxmlformats.org/drawingml/2006/main">
              <a:ext uri="{FF2B5EF4-FFF2-40B4-BE49-F238E27FC236}">
                <a16:creationId xmlns:a16="http://schemas.microsoft.com/office/drawing/2014/main" id="{4DB08A75-FC65-4499-B3CC-3E3C9613A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325755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4/3 mm</a:t>
            </a:r>
          </a:p>
        </p:txBody>
      </p:sp>
      <p:sp>
        <p:nvSpPr>
          <p:cNvPr id="139" name="">
            <a:extLst xmlns:a="http://schemas.openxmlformats.org/drawingml/2006/main">
              <a:ext uri="{FF2B5EF4-FFF2-40B4-BE49-F238E27FC236}">
                <a16:creationId xmlns:a16="http://schemas.microsoft.com/office/drawing/2014/main" id="{6A50154C-BBC5-426D-B931-C80FF3607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31908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0" name="">
            <a:extLst xmlns:a="http://schemas.openxmlformats.org/drawingml/2006/main">
              <a:ext uri="{FF2B5EF4-FFF2-40B4-BE49-F238E27FC236}">
                <a16:creationId xmlns:a16="http://schemas.microsoft.com/office/drawing/2014/main" id="{0D66D888-AAC9-40CD-A8B3-DCD2B4B74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32575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65 bar</a:t>
            </a:r>
          </a:p>
        </p:txBody>
      </p:sp>
      <p:sp>
        <p:nvSpPr>
          <p:cNvPr id="141" name="">
            <a:extLst xmlns:a="http://schemas.openxmlformats.org/drawingml/2006/main">
              <a:ext uri="{FF2B5EF4-FFF2-40B4-BE49-F238E27FC236}">
                <a16:creationId xmlns:a16="http://schemas.microsoft.com/office/drawing/2014/main" id="{BD508DDA-8660-48C9-B34E-1C0814F4A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31908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2" name="">
            <a:extLst xmlns:a="http://schemas.openxmlformats.org/drawingml/2006/main">
              <a:ext uri="{FF2B5EF4-FFF2-40B4-BE49-F238E27FC236}">
                <a16:creationId xmlns:a16="http://schemas.microsoft.com/office/drawing/2014/main" id="{FE8D9216-97F3-4A95-9346-D5DB4EE9E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32575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10 bar</a:t>
            </a:r>
          </a:p>
        </p:txBody>
      </p:sp>
      <p:sp>
        <p:nvSpPr>
          <p:cNvPr id="143" name="">
            <a:extLst xmlns:a="http://schemas.openxmlformats.org/drawingml/2006/main">
              <a:ext uri="{FF2B5EF4-FFF2-40B4-BE49-F238E27FC236}">
                <a16:creationId xmlns:a16="http://schemas.microsoft.com/office/drawing/2014/main" id="{7ABD3EC6-2898-41D7-AFF7-8E115B90D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319087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4" name="">
            <a:extLst xmlns:a="http://schemas.openxmlformats.org/drawingml/2006/main">
              <a:ext uri="{FF2B5EF4-FFF2-40B4-BE49-F238E27FC236}">
                <a16:creationId xmlns:a16="http://schemas.microsoft.com/office/drawing/2014/main" id="{257E2641-5DF6-42FE-8095-0F010032A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325755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+/- 0.10 mm</a:t>
            </a:r>
          </a:p>
        </p:txBody>
      </p:sp>
      <p:sp>
        <p:nvSpPr>
          <p:cNvPr id="145" name="">
            <a:extLst xmlns:a="http://schemas.openxmlformats.org/drawingml/2006/main">
              <a:ext uri="{FF2B5EF4-FFF2-40B4-BE49-F238E27FC236}">
                <a16:creationId xmlns:a16="http://schemas.microsoft.com/office/drawing/2014/main" id="{7C6DD444-ABF5-4920-8E70-F321CC854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319087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6" name="">
            <a:extLst xmlns:a="http://schemas.openxmlformats.org/drawingml/2006/main">
              <a:ext uri="{FF2B5EF4-FFF2-40B4-BE49-F238E27FC236}">
                <a16:creationId xmlns:a16="http://schemas.microsoft.com/office/drawing/2014/main" id="{1BFD829A-4BEA-40AB-AFB5-9B28C22ED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325755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25 mm</a:t>
            </a:r>
          </a:p>
        </p:txBody>
      </p:sp>
      <p:sp>
        <p:nvSpPr>
          <p:cNvPr id="147" name="">
            <a:extLst xmlns:a="http://schemas.openxmlformats.org/drawingml/2006/main">
              <a:ext uri="{FF2B5EF4-FFF2-40B4-BE49-F238E27FC236}">
                <a16:creationId xmlns:a16="http://schemas.microsoft.com/office/drawing/2014/main" id="{52115A96-9282-445C-B39B-9BF8B89FF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9090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8" name="">
            <a:extLst xmlns:a="http://schemas.openxmlformats.org/drawingml/2006/main">
              <a:ext uri="{FF2B5EF4-FFF2-40B4-BE49-F238E27FC236}">
                <a16:creationId xmlns:a16="http://schemas.microsoft.com/office/drawing/2014/main" id="{7C086A55-7B4E-42EB-AED3-3587ABEBF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45757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PFA</a:t>
            </a:r>
          </a:p>
        </p:txBody>
      </p:sp>
      <p:sp>
        <p:nvSpPr>
          <p:cNvPr id="149" name="">
            <a:extLst xmlns:a="http://schemas.openxmlformats.org/drawingml/2006/main">
              <a:ext uri="{FF2B5EF4-FFF2-40B4-BE49-F238E27FC236}">
                <a16:creationId xmlns:a16="http://schemas.microsoft.com/office/drawing/2014/main" id="{7D1F8BD6-5443-4FCB-9A64-4C52841BB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339090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50" name="">
            <a:extLst xmlns:a="http://schemas.openxmlformats.org/drawingml/2006/main">
              <a:ext uri="{FF2B5EF4-FFF2-40B4-BE49-F238E27FC236}">
                <a16:creationId xmlns:a16="http://schemas.microsoft.com/office/drawing/2014/main" id="{1162B138-AFA5-4694-8F7F-89E1ABEAD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345757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8/6 mm</a:t>
            </a:r>
          </a:p>
        </p:txBody>
      </p:sp>
      <p:sp>
        <p:nvSpPr>
          <p:cNvPr id="151" name="">
            <a:extLst xmlns:a="http://schemas.openxmlformats.org/drawingml/2006/main">
              <a:ext uri="{FF2B5EF4-FFF2-40B4-BE49-F238E27FC236}">
                <a16:creationId xmlns:a16="http://schemas.microsoft.com/office/drawing/2014/main" id="{8C715957-2240-47A8-9DC0-6A58660D2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33909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52" name="">
            <a:extLst xmlns:a="http://schemas.openxmlformats.org/drawingml/2006/main">
              <a:ext uri="{FF2B5EF4-FFF2-40B4-BE49-F238E27FC236}">
                <a16:creationId xmlns:a16="http://schemas.microsoft.com/office/drawing/2014/main" id="{F346BD54-EADD-49E1-91DE-90AC372FB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34575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45 bar</a:t>
            </a:r>
          </a:p>
        </p:txBody>
      </p:sp>
      <p:sp>
        <p:nvSpPr>
          <p:cNvPr id="153" name="">
            <a:extLst xmlns:a="http://schemas.openxmlformats.org/drawingml/2006/main">
              <a:ext uri="{FF2B5EF4-FFF2-40B4-BE49-F238E27FC236}">
                <a16:creationId xmlns:a16="http://schemas.microsoft.com/office/drawing/2014/main" id="{49A54FFF-62B6-4861-B7AF-ED04E7A99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33909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54" name="">
            <a:extLst xmlns:a="http://schemas.openxmlformats.org/drawingml/2006/main">
              <a:ext uri="{FF2B5EF4-FFF2-40B4-BE49-F238E27FC236}">
                <a16:creationId xmlns:a16="http://schemas.microsoft.com/office/drawing/2014/main" id="{70ECF7D5-A80B-48A8-9696-FA425C0CB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34575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10 bar</a:t>
            </a:r>
          </a:p>
        </p:txBody>
      </p:sp>
      <p:sp>
        <p:nvSpPr>
          <p:cNvPr id="155" name="">
            <a:extLst xmlns:a="http://schemas.openxmlformats.org/drawingml/2006/main">
              <a:ext uri="{FF2B5EF4-FFF2-40B4-BE49-F238E27FC236}">
                <a16:creationId xmlns:a16="http://schemas.microsoft.com/office/drawing/2014/main" id="{345CC17A-81BC-4113-9587-22E6B19C5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339090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56" name="">
            <a:extLst xmlns:a="http://schemas.openxmlformats.org/drawingml/2006/main">
              <a:ext uri="{FF2B5EF4-FFF2-40B4-BE49-F238E27FC236}">
                <a16:creationId xmlns:a16="http://schemas.microsoft.com/office/drawing/2014/main" id="{F02D55D9-5507-4EE6-9122-7AD85E6ED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345757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+/- 0.10 mm</a:t>
            </a:r>
          </a:p>
        </p:txBody>
      </p:sp>
      <p:sp>
        <p:nvSpPr>
          <p:cNvPr id="157" name="">
            <a:extLst xmlns:a="http://schemas.openxmlformats.org/drawingml/2006/main">
              <a:ext uri="{FF2B5EF4-FFF2-40B4-BE49-F238E27FC236}">
                <a16:creationId xmlns:a16="http://schemas.microsoft.com/office/drawing/2014/main" id="{A9FD9578-2E30-4BCF-A925-E1FCA0C74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339090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58" name="">
            <a:extLst xmlns:a="http://schemas.openxmlformats.org/drawingml/2006/main">
              <a:ext uri="{FF2B5EF4-FFF2-40B4-BE49-F238E27FC236}">
                <a16:creationId xmlns:a16="http://schemas.microsoft.com/office/drawing/2014/main" id="{6EF021F4-50C3-4E48-8D83-4B1935A47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345757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45 mm</a:t>
            </a:r>
          </a:p>
        </p:txBody>
      </p:sp>
      <p:sp>
        <p:nvSpPr>
          <p:cNvPr id="159" name="">
            <a:extLst xmlns:a="http://schemas.openxmlformats.org/drawingml/2006/main">
              <a:ext uri="{FF2B5EF4-FFF2-40B4-BE49-F238E27FC236}">
                <a16:creationId xmlns:a16="http://schemas.microsoft.com/office/drawing/2014/main" id="{2D566255-CE90-448A-8F74-A1C5339DA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59092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0" name="">
            <a:extLst xmlns:a="http://schemas.openxmlformats.org/drawingml/2006/main">
              <a:ext uri="{FF2B5EF4-FFF2-40B4-BE49-F238E27FC236}">
                <a16:creationId xmlns:a16="http://schemas.microsoft.com/office/drawing/2014/main" id="{7FD54E8E-11A9-4D2F-A5A5-01C08C3AB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65760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PFA</a:t>
            </a:r>
          </a:p>
        </p:txBody>
      </p:sp>
      <p:sp>
        <p:nvSpPr>
          <p:cNvPr id="161" name="">
            <a:extLst xmlns:a="http://schemas.openxmlformats.org/drawingml/2006/main">
              <a:ext uri="{FF2B5EF4-FFF2-40B4-BE49-F238E27FC236}">
                <a16:creationId xmlns:a16="http://schemas.microsoft.com/office/drawing/2014/main" id="{B7835C10-2111-422A-86FB-6A66BA117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359092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2" name="">
            <a:extLst xmlns:a="http://schemas.openxmlformats.org/drawingml/2006/main">
              <a:ext uri="{FF2B5EF4-FFF2-40B4-BE49-F238E27FC236}">
                <a16:creationId xmlns:a16="http://schemas.microsoft.com/office/drawing/2014/main" id="{683703C6-0B62-4A5F-A8E8-58E94CFEC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365760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10/8 mm</a:t>
            </a:r>
          </a:p>
        </p:txBody>
      </p:sp>
      <p:sp>
        <p:nvSpPr>
          <p:cNvPr id="163" name="">
            <a:extLst xmlns:a="http://schemas.openxmlformats.org/drawingml/2006/main">
              <a:ext uri="{FF2B5EF4-FFF2-40B4-BE49-F238E27FC236}">
                <a16:creationId xmlns:a16="http://schemas.microsoft.com/office/drawing/2014/main" id="{3E177CD0-C5A4-4624-925C-3FE5FEBB9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35909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4" name="">
            <a:extLst xmlns:a="http://schemas.openxmlformats.org/drawingml/2006/main">
              <a:ext uri="{FF2B5EF4-FFF2-40B4-BE49-F238E27FC236}">
                <a16:creationId xmlns:a16="http://schemas.microsoft.com/office/drawing/2014/main" id="{553AB39B-3F8A-4AC5-ABA1-F29BBB08E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36576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35 bar</a:t>
            </a:r>
          </a:p>
        </p:txBody>
      </p:sp>
      <p:sp>
        <p:nvSpPr>
          <p:cNvPr id="165" name="">
            <a:extLst xmlns:a="http://schemas.openxmlformats.org/drawingml/2006/main">
              <a:ext uri="{FF2B5EF4-FFF2-40B4-BE49-F238E27FC236}">
                <a16:creationId xmlns:a16="http://schemas.microsoft.com/office/drawing/2014/main" id="{D298C930-730E-4D0D-BF35-68D562255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35909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6" name="">
            <a:extLst xmlns:a="http://schemas.openxmlformats.org/drawingml/2006/main">
              <a:ext uri="{FF2B5EF4-FFF2-40B4-BE49-F238E27FC236}">
                <a16:creationId xmlns:a16="http://schemas.microsoft.com/office/drawing/2014/main" id="{3BBCA493-B45D-4BC5-8F5A-B3EF93769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36576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7.5 bar</a:t>
            </a:r>
          </a:p>
        </p:txBody>
      </p:sp>
      <p:sp>
        <p:nvSpPr>
          <p:cNvPr id="167" name="">
            <a:extLst xmlns:a="http://schemas.openxmlformats.org/drawingml/2006/main">
              <a:ext uri="{FF2B5EF4-FFF2-40B4-BE49-F238E27FC236}">
                <a16:creationId xmlns:a16="http://schemas.microsoft.com/office/drawing/2014/main" id="{1A56C514-20C5-4CD8-BCF1-49786B407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359092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8" name="">
            <a:extLst xmlns:a="http://schemas.openxmlformats.org/drawingml/2006/main">
              <a:ext uri="{FF2B5EF4-FFF2-40B4-BE49-F238E27FC236}">
                <a16:creationId xmlns:a16="http://schemas.microsoft.com/office/drawing/2014/main" id="{230A2544-517D-4A78-B9CF-66DD13EE8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365760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+/- 0.10 mm</a:t>
            </a:r>
          </a:p>
        </p:txBody>
      </p:sp>
      <p:sp>
        <p:nvSpPr>
          <p:cNvPr id="169" name="">
            <a:extLst xmlns:a="http://schemas.openxmlformats.org/drawingml/2006/main">
              <a:ext uri="{FF2B5EF4-FFF2-40B4-BE49-F238E27FC236}">
                <a16:creationId xmlns:a16="http://schemas.microsoft.com/office/drawing/2014/main" id="{F8897179-1ACE-4FCF-9258-66EB8DF04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359092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70" name="">
            <a:extLst xmlns:a="http://schemas.openxmlformats.org/drawingml/2006/main">
              <a:ext uri="{FF2B5EF4-FFF2-40B4-BE49-F238E27FC236}">
                <a16:creationId xmlns:a16="http://schemas.microsoft.com/office/drawing/2014/main" id="{5F9D8FAB-CDE6-4D7F-8AA9-FC919F0A3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365760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70 mm</a:t>
            </a:r>
          </a:p>
        </p:txBody>
      </p:sp>
      <p:sp>
        <p:nvSpPr>
          <p:cNvPr id="171" name="">
            <a:extLst xmlns:a="http://schemas.openxmlformats.org/drawingml/2006/main">
              <a:ext uri="{FF2B5EF4-FFF2-40B4-BE49-F238E27FC236}">
                <a16:creationId xmlns:a16="http://schemas.microsoft.com/office/drawing/2014/main" id="{1739BCC1-DDCF-4E2E-A237-45AE1CC19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9095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72" name="">
            <a:extLst xmlns:a="http://schemas.openxmlformats.org/drawingml/2006/main">
              <a:ext uri="{FF2B5EF4-FFF2-40B4-BE49-F238E27FC236}">
                <a16:creationId xmlns:a16="http://schemas.microsoft.com/office/drawing/2014/main" id="{0F22C323-7D43-44D3-9F94-AE71E9448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85762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PFA</a:t>
            </a:r>
          </a:p>
        </p:txBody>
      </p:sp>
      <p:sp>
        <p:nvSpPr>
          <p:cNvPr id="173" name="">
            <a:extLst xmlns:a="http://schemas.openxmlformats.org/drawingml/2006/main">
              <a:ext uri="{FF2B5EF4-FFF2-40B4-BE49-F238E27FC236}">
                <a16:creationId xmlns:a16="http://schemas.microsoft.com/office/drawing/2014/main" id="{172F3CDF-EC6A-446E-BCEC-2B12F44AF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379095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74" name="">
            <a:extLst xmlns:a="http://schemas.openxmlformats.org/drawingml/2006/main">
              <a:ext uri="{FF2B5EF4-FFF2-40B4-BE49-F238E27FC236}">
                <a16:creationId xmlns:a16="http://schemas.microsoft.com/office/drawing/2014/main" id="{25064B73-4EFE-4CBE-B910-DA6F1114C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385762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12/10 mm</a:t>
            </a:r>
          </a:p>
        </p:txBody>
      </p:sp>
      <p:sp>
        <p:nvSpPr>
          <p:cNvPr id="175" name="">
            <a:extLst xmlns:a="http://schemas.openxmlformats.org/drawingml/2006/main">
              <a:ext uri="{FF2B5EF4-FFF2-40B4-BE49-F238E27FC236}">
                <a16:creationId xmlns:a16="http://schemas.microsoft.com/office/drawing/2014/main" id="{E756AABD-1E20-49AE-B868-2E6A4B72E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37909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76" name="">
            <a:extLst xmlns:a="http://schemas.openxmlformats.org/drawingml/2006/main">
              <a:ext uri="{FF2B5EF4-FFF2-40B4-BE49-F238E27FC236}">
                <a16:creationId xmlns:a16="http://schemas.microsoft.com/office/drawing/2014/main" id="{1A6D2D2D-9C54-4595-B2F3-15AF722DF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38576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30 bar</a:t>
            </a:r>
          </a:p>
        </p:txBody>
      </p:sp>
      <p:sp>
        <p:nvSpPr>
          <p:cNvPr id="177" name="">
            <a:extLst xmlns:a="http://schemas.openxmlformats.org/drawingml/2006/main">
              <a:ext uri="{FF2B5EF4-FFF2-40B4-BE49-F238E27FC236}">
                <a16:creationId xmlns:a16="http://schemas.microsoft.com/office/drawing/2014/main" id="{143C69B2-A81A-4289-AA83-C5F0D3D21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37909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78" name="">
            <a:extLst xmlns:a="http://schemas.openxmlformats.org/drawingml/2006/main">
              <a:ext uri="{FF2B5EF4-FFF2-40B4-BE49-F238E27FC236}">
                <a16:creationId xmlns:a16="http://schemas.microsoft.com/office/drawing/2014/main" id="{64703AD2-6ADC-4FC3-8A51-51127549D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38576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6.25 bar</a:t>
            </a:r>
          </a:p>
        </p:txBody>
      </p:sp>
      <p:sp>
        <p:nvSpPr>
          <p:cNvPr id="179" name="">
            <a:extLst xmlns:a="http://schemas.openxmlformats.org/drawingml/2006/main">
              <a:ext uri="{FF2B5EF4-FFF2-40B4-BE49-F238E27FC236}">
                <a16:creationId xmlns:a16="http://schemas.microsoft.com/office/drawing/2014/main" id="{C116177F-BB6A-4AE1-A8D4-09303C8E5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379095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0" name="">
            <a:extLst xmlns:a="http://schemas.openxmlformats.org/drawingml/2006/main">
              <a:ext uri="{FF2B5EF4-FFF2-40B4-BE49-F238E27FC236}">
                <a16:creationId xmlns:a16="http://schemas.microsoft.com/office/drawing/2014/main" id="{102ACCC6-7B9C-4C1E-96C8-31C720579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385762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+/- 0.10 mm</a:t>
            </a:r>
          </a:p>
        </p:txBody>
      </p:sp>
      <p:sp>
        <p:nvSpPr>
          <p:cNvPr id="181" name="">
            <a:extLst xmlns:a="http://schemas.openxmlformats.org/drawingml/2006/main">
              <a:ext uri="{FF2B5EF4-FFF2-40B4-BE49-F238E27FC236}">
                <a16:creationId xmlns:a16="http://schemas.microsoft.com/office/drawing/2014/main" id="{CAA7A274-4E6F-4E37-BC7F-A952EBD10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379095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2" name="">
            <a:extLst xmlns:a="http://schemas.openxmlformats.org/drawingml/2006/main">
              <a:ext uri="{FF2B5EF4-FFF2-40B4-BE49-F238E27FC236}">
                <a16:creationId xmlns:a16="http://schemas.microsoft.com/office/drawing/2014/main" id="{64D805C8-BF37-4251-B997-9C0EF7584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385762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105 mm</a:t>
            </a:r>
          </a:p>
        </p:txBody>
      </p:sp>
      <p:sp>
        <p:nvSpPr>
          <p:cNvPr id="183" name="">
            <a:extLst xmlns:a="http://schemas.openxmlformats.org/drawingml/2006/main">
              <a:ext uri="{FF2B5EF4-FFF2-40B4-BE49-F238E27FC236}">
                <a16:creationId xmlns:a16="http://schemas.microsoft.com/office/drawing/2014/main" id="{76A782D0-22EB-4C8F-A2A8-C95C68B4D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99097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4" name="">
            <a:extLst xmlns:a="http://schemas.openxmlformats.org/drawingml/2006/main">
              <a:ext uri="{FF2B5EF4-FFF2-40B4-BE49-F238E27FC236}">
                <a16:creationId xmlns:a16="http://schemas.microsoft.com/office/drawing/2014/main" id="{8018D428-6D22-419C-A9DF-A67F1FA85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405765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PFA</a:t>
            </a:r>
          </a:p>
        </p:txBody>
      </p:sp>
      <p:sp>
        <p:nvSpPr>
          <p:cNvPr id="185" name="">
            <a:extLst xmlns:a="http://schemas.openxmlformats.org/drawingml/2006/main">
              <a:ext uri="{FF2B5EF4-FFF2-40B4-BE49-F238E27FC236}">
                <a16:creationId xmlns:a16="http://schemas.microsoft.com/office/drawing/2014/main" id="{06873F0F-46FC-4AF3-820F-B0F01E4FE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399097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6" name="">
            <a:extLst xmlns:a="http://schemas.openxmlformats.org/drawingml/2006/main">
              <a:ext uri="{FF2B5EF4-FFF2-40B4-BE49-F238E27FC236}">
                <a16:creationId xmlns:a16="http://schemas.microsoft.com/office/drawing/2014/main" id="{77863610-85E8-41DD-BD07-3D96183B3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405765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14/12 mm</a:t>
            </a:r>
          </a:p>
        </p:txBody>
      </p:sp>
      <p:sp>
        <p:nvSpPr>
          <p:cNvPr id="187" name="">
            <a:extLst xmlns:a="http://schemas.openxmlformats.org/drawingml/2006/main">
              <a:ext uri="{FF2B5EF4-FFF2-40B4-BE49-F238E27FC236}">
                <a16:creationId xmlns:a16="http://schemas.microsoft.com/office/drawing/2014/main" id="{5EC43F0A-1947-4A38-860C-984395F3D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39909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8" name="">
            <a:extLst xmlns:a="http://schemas.openxmlformats.org/drawingml/2006/main">
              <a:ext uri="{FF2B5EF4-FFF2-40B4-BE49-F238E27FC236}">
                <a16:creationId xmlns:a16="http://schemas.microsoft.com/office/drawing/2014/main" id="{34CF9774-E889-4662-8C72-6621BF948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40576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24 bar</a:t>
            </a:r>
          </a:p>
        </p:txBody>
      </p:sp>
      <p:sp>
        <p:nvSpPr>
          <p:cNvPr id="189" name="">
            <a:extLst xmlns:a="http://schemas.openxmlformats.org/drawingml/2006/main">
              <a:ext uri="{FF2B5EF4-FFF2-40B4-BE49-F238E27FC236}">
                <a16:creationId xmlns:a16="http://schemas.microsoft.com/office/drawing/2014/main" id="{DD2D0861-A330-4640-9E5F-F607788F8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39909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90" name="">
            <a:extLst xmlns:a="http://schemas.openxmlformats.org/drawingml/2006/main">
              <a:ext uri="{FF2B5EF4-FFF2-40B4-BE49-F238E27FC236}">
                <a16:creationId xmlns:a16="http://schemas.microsoft.com/office/drawing/2014/main" id="{B9529EFA-8DB8-47CA-9F3C-CAA436D35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40576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5.5 bar</a:t>
            </a:r>
          </a:p>
        </p:txBody>
      </p:sp>
      <p:sp>
        <p:nvSpPr>
          <p:cNvPr id="191" name="">
            <a:extLst xmlns:a="http://schemas.openxmlformats.org/drawingml/2006/main">
              <a:ext uri="{FF2B5EF4-FFF2-40B4-BE49-F238E27FC236}">
                <a16:creationId xmlns:a16="http://schemas.microsoft.com/office/drawing/2014/main" id="{57A8419E-0526-4842-9F42-00CB8F83B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399097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92" name="">
            <a:extLst xmlns:a="http://schemas.openxmlformats.org/drawingml/2006/main">
              <a:ext uri="{FF2B5EF4-FFF2-40B4-BE49-F238E27FC236}">
                <a16:creationId xmlns:a16="http://schemas.microsoft.com/office/drawing/2014/main" id="{979169B8-146F-4C39-BE8D-F0C991BFE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405765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+/- 0.10 mm</a:t>
            </a:r>
          </a:p>
        </p:txBody>
      </p:sp>
      <p:sp>
        <p:nvSpPr>
          <p:cNvPr id="193" name="">
            <a:extLst xmlns:a="http://schemas.openxmlformats.org/drawingml/2006/main">
              <a:ext uri="{FF2B5EF4-FFF2-40B4-BE49-F238E27FC236}">
                <a16:creationId xmlns:a16="http://schemas.microsoft.com/office/drawing/2014/main" id="{41050372-504D-4D0C-A2B0-6B3013C3F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399097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94" name="">
            <a:extLst xmlns:a="http://schemas.openxmlformats.org/drawingml/2006/main">
              <a:ext uri="{FF2B5EF4-FFF2-40B4-BE49-F238E27FC236}">
                <a16:creationId xmlns:a16="http://schemas.microsoft.com/office/drawing/2014/main" id="{3B8C0449-F5CB-4C67-9FDD-276BF8F9A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405765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140 mm</a:t>
            </a:r>
          </a:p>
        </p:txBody>
      </p:sp>
      <p:sp>
        <p:nvSpPr>
          <p:cNvPr id="195" name="">
            <a:extLst xmlns:a="http://schemas.openxmlformats.org/drawingml/2006/main">
              <a:ext uri="{FF2B5EF4-FFF2-40B4-BE49-F238E27FC236}">
                <a16:creationId xmlns:a16="http://schemas.microsoft.com/office/drawing/2014/main" id="{0E13EAE8-F951-41B8-8377-BE17205B7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19100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96" name="">
            <a:extLst xmlns:a="http://schemas.openxmlformats.org/drawingml/2006/main">
              <a:ext uri="{FF2B5EF4-FFF2-40B4-BE49-F238E27FC236}">
                <a16:creationId xmlns:a16="http://schemas.microsoft.com/office/drawing/2014/main" id="{D8716812-6793-4247-AF1A-858838487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425767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PFA</a:t>
            </a:r>
          </a:p>
        </p:txBody>
      </p:sp>
      <p:sp>
        <p:nvSpPr>
          <p:cNvPr id="197" name="">
            <a:extLst xmlns:a="http://schemas.openxmlformats.org/drawingml/2006/main">
              <a:ext uri="{FF2B5EF4-FFF2-40B4-BE49-F238E27FC236}">
                <a16:creationId xmlns:a16="http://schemas.microsoft.com/office/drawing/2014/main" id="{BA22238B-C0E0-444A-8C48-49DBA69DD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419100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98" name="">
            <a:extLst xmlns:a="http://schemas.openxmlformats.org/drawingml/2006/main">
              <a:ext uri="{FF2B5EF4-FFF2-40B4-BE49-F238E27FC236}">
                <a16:creationId xmlns:a16="http://schemas.microsoft.com/office/drawing/2014/main" id="{4D3AEA4D-AC1C-484C-8AB6-363BE9114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425767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16/14 mm</a:t>
            </a:r>
          </a:p>
        </p:txBody>
      </p:sp>
      <p:sp>
        <p:nvSpPr>
          <p:cNvPr id="199" name="">
            <a:extLst xmlns:a="http://schemas.openxmlformats.org/drawingml/2006/main">
              <a:ext uri="{FF2B5EF4-FFF2-40B4-BE49-F238E27FC236}">
                <a16:creationId xmlns:a16="http://schemas.microsoft.com/office/drawing/2014/main" id="{A0821345-C71A-4E63-80FF-0A2885E61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41910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0" name="">
            <a:extLst xmlns:a="http://schemas.openxmlformats.org/drawingml/2006/main">
              <a:ext uri="{FF2B5EF4-FFF2-40B4-BE49-F238E27FC236}">
                <a16:creationId xmlns:a16="http://schemas.microsoft.com/office/drawing/2014/main" id="{D60E259A-2979-4225-A49B-9F78D161F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42576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18 bar</a:t>
            </a:r>
          </a:p>
        </p:txBody>
      </p:sp>
      <p:sp>
        <p:nvSpPr>
          <p:cNvPr id="201" name="">
            <a:extLst xmlns:a="http://schemas.openxmlformats.org/drawingml/2006/main">
              <a:ext uri="{FF2B5EF4-FFF2-40B4-BE49-F238E27FC236}">
                <a16:creationId xmlns:a16="http://schemas.microsoft.com/office/drawing/2014/main" id="{87CEBCF4-0ED4-4FF4-86C9-3A9E85149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41910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2" name="">
            <a:extLst xmlns:a="http://schemas.openxmlformats.org/drawingml/2006/main">
              <a:ext uri="{FF2B5EF4-FFF2-40B4-BE49-F238E27FC236}">
                <a16:creationId xmlns:a16="http://schemas.microsoft.com/office/drawing/2014/main" id="{88E8A8CC-7236-486C-9C23-EF3D787DA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42576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4.5 bar</a:t>
            </a:r>
          </a:p>
        </p:txBody>
      </p:sp>
      <p:sp>
        <p:nvSpPr>
          <p:cNvPr id="203" name="">
            <a:extLst xmlns:a="http://schemas.openxmlformats.org/drawingml/2006/main">
              <a:ext uri="{FF2B5EF4-FFF2-40B4-BE49-F238E27FC236}">
                <a16:creationId xmlns:a16="http://schemas.microsoft.com/office/drawing/2014/main" id="{488D3F3D-88C6-4D3F-99EC-C6A788E67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419100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4" name="">
            <a:extLst xmlns:a="http://schemas.openxmlformats.org/drawingml/2006/main">
              <a:ext uri="{FF2B5EF4-FFF2-40B4-BE49-F238E27FC236}">
                <a16:creationId xmlns:a16="http://schemas.microsoft.com/office/drawing/2014/main" id="{E719FDB7-CB82-4A97-A336-47EB66E2A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425767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+/- 0.10 mm</a:t>
            </a:r>
          </a:p>
        </p:txBody>
      </p:sp>
      <p:sp>
        <p:nvSpPr>
          <p:cNvPr id="205" name="">
            <a:extLst xmlns:a="http://schemas.openxmlformats.org/drawingml/2006/main">
              <a:ext uri="{FF2B5EF4-FFF2-40B4-BE49-F238E27FC236}">
                <a16:creationId xmlns:a16="http://schemas.microsoft.com/office/drawing/2014/main" id="{C0B8D9F4-D1D4-4C92-A269-2523202BD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419100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6" name="">
            <a:extLst xmlns:a="http://schemas.openxmlformats.org/drawingml/2006/main">
              <a:ext uri="{FF2B5EF4-FFF2-40B4-BE49-F238E27FC236}">
                <a16:creationId xmlns:a16="http://schemas.microsoft.com/office/drawing/2014/main" id="{483867C9-2E6A-4143-8798-ED7A59B13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425767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435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140 mm</a:t>
            </a:r>
          </a:p>
        </p:txBody>
      </p:sp>
      <p:sp>
        <p:nvSpPr>
          <p:cNvPr id="207" name="">
            <a:extLst xmlns:a="http://schemas.openxmlformats.org/drawingml/2006/main">
              <a:ext uri="{FF2B5EF4-FFF2-40B4-BE49-F238E27FC236}">
                <a16:creationId xmlns:a16="http://schemas.microsoft.com/office/drawing/2014/main" id="{CC787199-F665-4EB0-ADFD-D66799075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38650"/>
            <a:ext cx="80962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047857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047857"/>
                </a:solidFill>
                <a:latin typeface="PingFang TC"/>
                <a:ea typeface="PingFang TC"/>
                <a:cs typeface="PingFang TC"/>
              </a:rPr>
              <a:t>壓力值為 23 deg C 參考輸入，操作溫度升高時可能降低。 參考標準: 適用時 ASTM D3295 PTFE 與 ASTM D3307 PFA。</a:t>
            </a:r>
          </a:p>
        </p:txBody>
      </p:sp>
      <p:sp>
        <p:nvSpPr>
          <p:cNvPr id="208" name="">
            <a:extLst xmlns:a="http://schemas.openxmlformats.org/drawingml/2006/main">
              <a:ext uri="{FF2B5EF4-FFF2-40B4-BE49-F238E27FC236}">
                <a16:creationId xmlns:a16="http://schemas.microsoft.com/office/drawing/2014/main" id="{1D3B0B16-B2CC-4E02-AEF7-EB7ADDA57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209" name="">
            <a:extLst xmlns:a="http://schemas.openxmlformats.org/drawingml/2006/main">
              <a:ext uri="{FF2B5EF4-FFF2-40B4-BE49-F238E27FC236}">
                <a16:creationId xmlns:a16="http://schemas.microsoft.com/office/drawing/2014/main" id="{1044F145-CAEC-4A27-A7E6-F739DB9CB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PingFang TC"/>
                <a:ea typeface="PingFang TC"/>
                <a:cs typeface="PingFang TC"/>
              </a:defRPr>
            </a:pPr>
            <a:r>
              <a:rPr sz="525" b="0">
                <a:solidFill>
                  <a:srgbClr val="607085"/>
                </a:solidFill>
                <a:latin typeface="PingFang TC"/>
                <a:ea typeface="PingFang TC"/>
                <a:cs typeface="PingFang TC"/>
              </a:rPr>
              <a:t>Pure-Flon 氟聚合物管材型錄 - RFQ reference, 2026-06-04</a:t>
            </a:r>
          </a:p>
        </p:txBody>
      </p:sp>
      <p:sp>
        <p:nvSpPr>
          <p:cNvPr id="210" name="">
            <a:extLst xmlns:a="http://schemas.openxmlformats.org/drawingml/2006/main">
              <a:ext uri="{FF2B5EF4-FFF2-40B4-BE49-F238E27FC236}">
                <a16:creationId xmlns:a16="http://schemas.microsoft.com/office/drawing/2014/main" id="{C4702FB5-8A61-48ED-BE59-99DDCA233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46735287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3055CEE-B772-4D1B-BAF9-3DC0C1CBF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PingFang TC"/>
                <a:ea typeface="PingFang TC"/>
                <a:cs typeface="PingFang TC"/>
              </a:defRPr>
            </a:pPr>
            <a:r>
              <a:rPr sz="600" b="1">
                <a:solidFill>
                  <a:srgbClr val="0F6B83"/>
                </a:solidFill>
                <a:latin typeface="PingFang TC"/>
                <a:ea typeface="PingFang TC"/>
                <a:cs typeface="PingFang TC"/>
              </a:rPr>
              <a:t>PTFE/PFA 英制壓力參考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34E5E4A-8EFC-44F9-879F-3C6894C15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1875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PTFE/PFA 英制壓力參考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82EA13D-7BBC-4F1E-9ABB-5192BD842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1181100"/>
            <a:ext cx="91031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3526288-D108-4C86-94DA-709FCA1BC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1247775"/>
            <a:ext cx="77696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88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488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外徑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343F079-F5D8-4732-8140-FFCDFC6DD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168" y="1181100"/>
            <a:ext cx="84963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10DB918-D4A0-45E5-B488-8A3D904DA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0843" y="1247775"/>
            <a:ext cx="71628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88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488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壁厚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C9A42B5-5F0E-44B1-862A-88F334215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3798" y="1181100"/>
            <a:ext cx="1432233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E4AAE31-FC65-4EF0-8588-1F9B86576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0473" y="1247775"/>
            <a:ext cx="1298883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88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488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OD/ID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7833D39-788F-4BB1-B2E2-5243C6858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6031" y="118110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BB60BCC-4177-4767-8916-28A4D39CA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2706" y="124777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88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488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爆破壓力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33D38AF-A701-4F9B-B98F-B9E9E8728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9788" y="118110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76583EA-A24B-48F2-B7A7-3A48ED114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6463" y="124777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88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488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工作壓力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FC25D16-CBF9-47BF-9CBD-CFC6440BF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546" y="1181100"/>
            <a:ext cx="11166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E4D1F72-301B-448E-907C-62B725941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21" y="1247775"/>
            <a:ext cx="9833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88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488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公差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B7B7267-F53C-42D7-9601-D847A7F5D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0202" y="1181100"/>
            <a:ext cx="175994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CDFFEB7-E7B6-4082-A614-FCC3D1566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6877" y="1247775"/>
            <a:ext cx="162659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88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488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最小彎曲半徑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D64FCCE-C4DD-40E9-AFD1-BC0EB9583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1581150"/>
            <a:ext cx="91031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DDDE69A-64F5-442F-A9F3-E7A7A702F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1647825"/>
            <a:ext cx="77696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1/4"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35AE337-F169-440F-91C4-91B9441A6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168" y="1581150"/>
            <a:ext cx="84963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6374A64-EC96-43D5-A911-C25A5C141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0843" y="1647825"/>
            <a:ext cx="71628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1.2T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65493CF-8D83-41CB-AAD0-52BAE9A49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3798" y="1581150"/>
            <a:ext cx="1432233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B1FF753-83BA-468C-BEB8-4EC6A0EA2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0473" y="1647825"/>
            <a:ext cx="1298883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6.35/3.96 mm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D22CBAC-1309-4F4D-BB08-5C7408FB5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6031" y="158115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A38CAF5-5607-4506-BACD-34BD8E364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2706" y="164782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120 bar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C8F5BD6-D4B2-4B3A-9BF2-74D5D5076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9788" y="158115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A76C76B-A74C-4BBB-A840-3CA4327CD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6463" y="164782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30 bar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CD21E97-A457-48C9-96E2-DFB4D95C9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546" y="1581150"/>
            <a:ext cx="11166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005CC81-2AFA-41E2-AF94-B3A8C3797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21" y="1647825"/>
            <a:ext cx="9833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+/- 0.2 mm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C33CCA9-DD8C-43D8-91AF-4F1967DAA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0202" y="1581150"/>
            <a:ext cx="175994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7795838-4FAB-4133-8E3E-E42FC4052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6877" y="1647825"/>
            <a:ext cx="162659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25 mm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2A14401-8467-4082-8CA7-B9E224DEE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1981200"/>
            <a:ext cx="91031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9B86F5C-216F-4B86-8AE1-75E1CA32D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2047875"/>
            <a:ext cx="77696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3/8"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D21BA95-0E43-4AC3-B759-8625AB97B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168" y="1981200"/>
            <a:ext cx="84963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EA5BB7B-8293-4703-9C23-1F9854DE5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0843" y="2047875"/>
            <a:ext cx="71628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1.5T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51590DE-339C-42EC-A192-CB08A947F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3798" y="1981200"/>
            <a:ext cx="1432233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3FF0222-6595-4A03-9083-DB2CAFF59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0473" y="2047875"/>
            <a:ext cx="1298883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9.5/6.5 mm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98F31D7-D64B-4B82-924D-9D9EE8F65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6031" y="198120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D9B19E7-7969-4C9F-AD70-C65B70F01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2706" y="204787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60 bar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0E22CC7-C2F1-483B-9807-173AACAAD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9788" y="198120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39AC020-C1DD-4608-B13C-ADD187955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6463" y="204787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8.75 bar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7DA6141C-7285-4E73-8AB3-979927101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546" y="1981200"/>
            <a:ext cx="11166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2CF47E0C-FA46-4123-B4D4-09B286B87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21" y="2047875"/>
            <a:ext cx="9833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+/- 0.2 mm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CC7E1A92-424C-439A-B422-EF4AB86A7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0202" y="1981200"/>
            <a:ext cx="175994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D4E6C721-BCB8-43D1-A74A-82B32796A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6877" y="2047875"/>
            <a:ext cx="162659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40 mm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B90E07AC-65B6-4CA6-A521-119F5B2D8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2381250"/>
            <a:ext cx="91031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5DDBA05A-958A-4B88-8069-041C24A57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2447925"/>
            <a:ext cx="77696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1/2"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543F79A1-F10C-4D3F-B719-B55453350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168" y="2381250"/>
            <a:ext cx="84963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8151EE09-1308-484A-AAC1-BE96DF7A1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0843" y="2447925"/>
            <a:ext cx="71628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1.5T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AE95B679-E67D-48F7-8D67-C517B0C19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3798" y="2381250"/>
            <a:ext cx="1432233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81AC14B0-0A45-4440-93D2-47D9AB121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0473" y="2447925"/>
            <a:ext cx="1298883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12.7/9.7 mm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11EAEBE4-A381-4A47-8991-DE907082B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6031" y="238125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D2920623-FA20-45E1-9F11-08A24682A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2706" y="244792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30 bar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6C80C7A6-EAA8-4F0E-A531-3FED0DE54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9788" y="238125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0C71A319-810E-4F3B-B162-CDC0C6BEE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6463" y="244792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7.5 bar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530FA7ED-2304-4099-86DF-DCC14FEEA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546" y="2381250"/>
            <a:ext cx="11166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9FE07B2C-C4E6-410E-B77B-EC4C26437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21" y="2447925"/>
            <a:ext cx="9833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+/- 0.2 mm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215A7779-46AA-410E-A4F5-4A9B2BEE6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0202" y="2381250"/>
            <a:ext cx="175994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7AC52863-03BD-4F6C-8624-DE60C5B27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6877" y="2447925"/>
            <a:ext cx="162659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105 mm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13D24380-98CA-48C2-AA7F-F18D28079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2781300"/>
            <a:ext cx="91031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AFFEFB5B-9A0B-43F3-B3D2-C66104441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2847975"/>
            <a:ext cx="77696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3/4"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60B9B0A1-3D32-4398-B42A-05670709B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168" y="2781300"/>
            <a:ext cx="84963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FD3BA2A5-0144-4FEE-A752-2E27240B9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0843" y="2847975"/>
            <a:ext cx="71628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1.5T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2BD6333F-4D54-493C-979E-73206F12C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3798" y="2781300"/>
            <a:ext cx="1432233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A69DF037-5C3A-4B08-9813-D62939966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0473" y="2847975"/>
            <a:ext cx="1298883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19/16 mm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D75F66A8-D5B8-4806-8DAD-86511133B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6031" y="278130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61EB16B6-605B-4071-9340-13D62ECC4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2706" y="284797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25 bar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7CCD8309-DF45-4339-AF12-590E92AC9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9788" y="278130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2B1B1494-B8A7-463D-83EE-21E942A8A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6463" y="284797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6.25 bar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1273474B-E61A-4F1D-8F5B-9F2C30E9F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546" y="2781300"/>
            <a:ext cx="11166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5BEA5360-9712-4016-AB27-1C8014E03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21" y="2847975"/>
            <a:ext cx="9833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+/- 0.3 mm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4E192DE7-D795-4BC0-86DF-5B7724E7F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0202" y="2781300"/>
            <a:ext cx="175994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9AD27DB4-35D4-49D3-B494-F575A9324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6877" y="2847975"/>
            <a:ext cx="162659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120 mm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A276DF0B-388D-4CF1-BD21-2E341500F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3181350"/>
            <a:ext cx="91031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1FA8E354-7E08-488D-A124-F4911E722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248025"/>
            <a:ext cx="77696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1"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FB5CB2B4-095E-46B3-A6DF-31B594CDB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168" y="3181350"/>
            <a:ext cx="84963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6EEABEDD-A307-4119-9C12-14F1EA966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0843" y="3248025"/>
            <a:ext cx="71628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1.5T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53E35136-7609-4DA2-A560-B426D3AEE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3798" y="3181350"/>
            <a:ext cx="1432233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9ACCFDA6-42DF-4493-858F-EF656CA2A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0473" y="3248025"/>
            <a:ext cx="1298883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25.4/22.4 mm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9FD27679-B680-408F-8D28-BAD3D35B6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6031" y="318135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705A443B-7749-4FB8-A0F8-97921EC61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2706" y="324802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20 bar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DE17DB2E-9D36-46C2-9C81-8BC6585E9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9788" y="318135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59C464FF-D7A8-4771-A75B-8EFD81809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6463" y="324802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5.5 bar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0E187641-136F-4F9F-9CA6-C9A53A96B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546" y="3181350"/>
            <a:ext cx="11166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3AFAB996-DE29-44F0-A0E7-AB145925E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21" y="3248025"/>
            <a:ext cx="9833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+/- 0.3 mm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6AED49D0-B50D-4368-BBFD-23E313B01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0202" y="3181350"/>
            <a:ext cx="175994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6A7D4E44-DCBF-4E57-B437-9FAA0BA11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6877" y="3248025"/>
            <a:ext cx="162659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54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430 mm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D537FB0B-71EE-460C-B34B-C4D420E2A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86200"/>
            <a:ext cx="8096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90" b="0">
                <a:solidFill>
                  <a:srgbClr val="607085"/>
                </a:solidFill>
                <a:latin typeface="PingFang TC"/>
                <a:ea typeface="PingFang TC"/>
                <a:cs typeface="PingFang TC"/>
              </a:defRPr>
            </a:pPr>
            <a:r>
              <a:rPr sz="690" b="0">
                <a:solidFill>
                  <a:srgbClr val="607085"/>
                </a:solidFill>
                <a:latin typeface="PingFang TC"/>
                <a:ea typeface="PingFang TC"/>
                <a:cs typeface="PingFang TC"/>
              </a:rPr>
              <a:t>壓力值為 23 deg C 參考輸入，操作溫度升高時可能降低。</a:t>
            </a:r>
          </a:p>
        </p:txBody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B9BB2830-5AD5-4A12-8C62-F328A5785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D4D4F757-E5FE-4BBD-B9E1-506041BEC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PingFang TC"/>
                <a:ea typeface="PingFang TC"/>
                <a:cs typeface="PingFang TC"/>
              </a:defRPr>
            </a:pPr>
            <a:r>
              <a:rPr sz="525" b="0">
                <a:solidFill>
                  <a:srgbClr val="607085"/>
                </a:solidFill>
                <a:latin typeface="PingFang TC"/>
                <a:ea typeface="PingFang TC"/>
                <a:cs typeface="PingFang TC"/>
              </a:rPr>
              <a:t>Pure-Flon 氟聚合物管材型錄 - RFQ reference, 2026-06-04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356E3427-DAAB-46A4-AD0C-1126E708C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645676022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E32A9A1-976D-4996-BF3F-B248A01A3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PingFang TC"/>
                <a:ea typeface="PingFang TC"/>
                <a:cs typeface="PingFang TC"/>
              </a:defRPr>
            </a:pPr>
            <a:r>
              <a:rPr sz="600" b="1">
                <a:solidFill>
                  <a:srgbClr val="0F6B83"/>
                </a:solidFill>
                <a:latin typeface="PingFang TC"/>
                <a:ea typeface="PingFang TC"/>
                <a:cs typeface="PingFang TC"/>
              </a:rPr>
              <a:t>柔性軟管與客製工程連接器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C3A0CF3-6874-4BBC-AA5E-963C15824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1875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柔性軟管與客製工程連接器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C61B738-4319-4C8B-A39E-3A230CD19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38250"/>
            <a:ext cx="9906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FE9F0B-1F11-4430-AE21-95191E946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304925"/>
            <a:ext cx="857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563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路徑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427D782-C428-4C38-81B4-FDA372D7E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1238250"/>
            <a:ext cx="2296391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ABF4455-5388-4BBC-B95F-DA70D9C7C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9725" y="1304925"/>
            <a:ext cx="2163041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563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需提供資訊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673D501-DA0C-42BD-8513-0EFDD8E5E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9441" y="1238250"/>
            <a:ext cx="1666009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4AF80F8-E984-4E70-B65F-BD0B8D330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6116" y="1304925"/>
            <a:ext cx="1532659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563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確認結果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FEB834A-E7C0-4ED9-8613-564D39BD3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19300"/>
            <a:ext cx="9906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CAC792C-AEBE-42DE-9EBF-6FF626ADA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085975"/>
            <a:ext cx="857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600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柔性軟管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E08626C-F0EA-4C6D-80BA-11C4E23DA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2019300"/>
            <a:ext cx="2296391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2590280-E65E-4347-8577-9A9EC6913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9725" y="2085975"/>
            <a:ext cx="2163041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60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配管形狀、彎曲半徑、壓力、介質與連接方式。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B134A9D-8170-44B7-9099-C3FC6926F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9441" y="2019300"/>
            <a:ext cx="1666009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51AAC59-CEDD-484E-8D23-8C9AF848C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6116" y="2085975"/>
            <a:ext cx="1532659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60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柔性軟管適用條件確認。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3486CDB-60F8-4D4E-A060-037E752D0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00350"/>
            <a:ext cx="9906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5B6389A-A140-4234-83CB-F3F3622C6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867025"/>
            <a:ext cx="857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600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客製工程連接器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3EEF8F9-ED9F-4B8E-ADAC-2B397DBFB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2800350"/>
            <a:ext cx="2296391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BD92A1F-7AEC-48CF-BC3B-20CA68B12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9725" y="2867025"/>
            <a:ext cx="2163041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60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管材連接條件。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D6562F7-2C40-4335-BE9D-C8B0218D2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9441" y="2800350"/>
            <a:ext cx="1666009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49F91D7-6073-41EF-8F5B-777888058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6116" y="2867025"/>
            <a:ext cx="1532659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60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客製連接器確認。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e802b65dad4248"/>
          <a:srcRect xmlns:a="http://schemas.openxmlformats.org/drawingml/2006/main" l="5649" t="0" r="564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829300" y="1238250"/>
            <a:ext cx="2762250" cy="1752600"/>
          </a:xfrm>
          <a:prstGeom xmlns:a="http://schemas.openxmlformats.org/drawingml/2006/main" prst="rect">
            <a:avLst/>
          </a:prstGeom>
        </p:spPr>
      </p:pic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1B9DCF7-4644-43BB-B21B-5293BF307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43300"/>
            <a:ext cx="80391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EEF8FA"/>
          </a:solidFill>
          <a:ln xmlns:a="http://schemas.openxmlformats.org/drawingml/2006/main" w="9525">
            <a:solidFill>
              <a:srgbClr val="8DDCE8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DD4CE03-6F53-42F0-B0CD-24DD5001A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33800"/>
            <a:ext cx="752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F6B83"/>
                </a:solidFill>
                <a:latin typeface="PingFang TC"/>
                <a:ea typeface="PingFang TC"/>
                <a:cs typeface="PingFang TC"/>
              </a:defRPr>
            </a:pPr>
            <a:r>
              <a:rPr sz="750" b="1">
                <a:solidFill>
                  <a:srgbClr val="0F6B83"/>
                </a:solidFill>
                <a:latin typeface="PingFang TC"/>
                <a:ea typeface="PingFang TC"/>
                <a:cs typeface="PingFang TC"/>
              </a:rPr>
              <a:t>請透過 pure-flon.com/quote 提交 RFQ，並附上上述檢查清單資訊。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461C99F-0A09-4481-8512-F78DD951B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8921BFB-69A2-45D7-991E-1CC17B3CD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PingFang TC"/>
                <a:ea typeface="PingFang TC"/>
                <a:cs typeface="PingFang TC"/>
              </a:defRPr>
            </a:pPr>
            <a:r>
              <a:rPr sz="525" b="0">
                <a:solidFill>
                  <a:srgbClr val="607085"/>
                </a:solidFill>
                <a:latin typeface="PingFang TC"/>
                <a:ea typeface="PingFang TC"/>
                <a:cs typeface="PingFang TC"/>
              </a:rPr>
              <a:t>Pure-Flon 氟聚合物管材型錄 - RFQ reference, 2026-06-04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6DFA4D5-CD57-4838-8995-CEF92DC69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954434335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CB52FEB-1F47-4F66-A9B9-B4E325729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PingFang TC"/>
                <a:ea typeface="PingFang TC"/>
                <a:cs typeface="PingFang TC"/>
              </a:defRPr>
            </a:pPr>
            <a:r>
              <a:rPr sz="600" b="1">
                <a:solidFill>
                  <a:srgbClr val="0F6B83"/>
                </a:solidFill>
                <a:latin typeface="PingFang TC"/>
                <a:ea typeface="PingFang TC"/>
                <a:cs typeface="PingFang TC"/>
              </a:rPr>
              <a:t>RFQ 檢查清單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CC182CB-A3E9-4A40-9063-DA3A29864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1875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RFQ 檢查清單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1E8E7E4-A11E-4C23-B237-35666329B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23950"/>
            <a:ext cx="1901952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2DE6602-7A2E-4A16-A843-398FF0DFE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1190625"/>
            <a:ext cx="1768602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563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必要輸入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5437F0A-3257-4896-BC2C-4B9283FE8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1552" y="1123950"/>
            <a:ext cx="6022848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5DF5ACC-FA9B-4A4D-9213-F21B3DDCA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8227" y="1190625"/>
            <a:ext cx="5889498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PingFang TC"/>
                <a:ea typeface="PingFang TC"/>
                <a:cs typeface="PingFang TC"/>
              </a:defRPr>
            </a:pPr>
            <a:r>
              <a:rPr sz="563" b="1">
                <a:solidFill>
                  <a:srgbClr val="0B172A"/>
                </a:solidFill>
                <a:latin typeface="PingFang TC"/>
                <a:ea typeface="PingFang TC"/>
                <a:cs typeface="PingFang TC"/>
              </a:rPr>
              <a:t>範例細節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328F064-AB76-434E-B8A4-A16EF4A75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52575"/>
            <a:ext cx="1901952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E6CE76C-A07D-45F4-8071-95AF0CBB9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1619250"/>
            <a:ext cx="1768602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600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使用環境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A31C077-15DC-410D-9D1E-D3C20D10F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1552" y="1552575"/>
            <a:ext cx="6022848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99C5A56-011F-45D5-808C-983B5FEAC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8227" y="1619250"/>
            <a:ext cx="5889498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60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化學介質、溫度、壓力、連續/間歇運轉條件。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C5BCA5C-BF5F-473E-8BDF-1137177F7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81200"/>
            <a:ext cx="1901952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88C54F4-786B-49CB-9A13-6D8C310AE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047875"/>
            <a:ext cx="1768602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600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尺寸目標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D0161C3-130E-48EC-B499-4C3A2D9FA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1552" y="1981200"/>
            <a:ext cx="6022848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481E0E9-A48F-4754-9ACF-F9C5EBCBC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8227" y="2047875"/>
            <a:ext cx="5889498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60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ID、OD、壁厚、公差、長度、最小彎曲半徑與數量。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61D2426-D00E-45C2-B340-30E4F79F6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09825"/>
            <a:ext cx="1901952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A5CC77C-77B7-4220-A8C0-559E1DE78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476500"/>
            <a:ext cx="1768602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600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材料訊號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DE62653-3178-4D38-A483-2EC298114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1552" y="2409825"/>
            <a:ext cx="6022848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F5622F9-1806-4CB7-B7F0-F08FD9350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8227" y="2476500"/>
            <a:ext cx="5889498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60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PTFE、PFA、FEP、軟管、客製連接器或尚未確定。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614271C-B1EF-4B95-81EF-11F4BA5A0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38450"/>
            <a:ext cx="1901952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55FF7D7-ED17-4A0C-8147-CBFAC9BC9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905125"/>
            <a:ext cx="1768602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600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品質與處理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5D97FA5-AA2B-4D19-8949-FE78618F3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1552" y="2838450"/>
            <a:ext cx="6022848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663877B-0546-414C-BAA2-DDEA27084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8227" y="2905125"/>
            <a:ext cx="5889498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60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潔淨處理、包裝、透明性、靜電控制或檢查需求。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828D3A2-A4A7-46F3-8A95-5464A31AE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67075"/>
            <a:ext cx="1901952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F6F63A6-0B21-43AE-A1EC-F94E43645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3333750"/>
            <a:ext cx="1768602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600" b="1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商務資訊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87BCC8E-A2D4-4A05-B100-40AC553C9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1552" y="3267075"/>
            <a:ext cx="6022848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1F8B9CB-6A08-4E61-A96D-EAB857886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8227" y="3333750"/>
            <a:ext cx="5889498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PingFang TC"/>
                <a:ea typeface="PingFang TC"/>
                <a:cs typeface="PingFang TC"/>
              </a:defRPr>
            </a:pPr>
            <a:r>
              <a:rPr sz="600" b="0">
                <a:solidFill>
                  <a:srgbClr val="142033"/>
                </a:solidFill>
                <a:latin typeface="PingFang TC"/>
                <a:ea typeface="PingFang TC"/>
                <a:cs typeface="PingFang TC"/>
              </a:rPr>
              <a:t>目的國、目標日期、是否需要樣品與回覆信箱。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F932788-91F1-4339-B609-45FF9F8B3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48100"/>
            <a:ext cx="79248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172A"/>
          </a:solidFill>
          <a:ln xmlns:a="http://schemas.openxmlformats.org/drawingml/2006/main" w="0">
            <a:solidFill>
              <a:srgbClr val="0B172A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311FFCF-6F71-484F-B12C-37D53EA1B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38600"/>
            <a:ext cx="1714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FFFF"/>
                </a:solidFill>
                <a:latin typeface="PingFang TC"/>
                <a:ea typeface="PingFang TC"/>
                <a:cs typeface="PingFang TC"/>
              </a:defRPr>
            </a:pPr>
            <a:r>
              <a:rPr sz="900" b="1">
                <a:solidFill>
                  <a:srgbClr val="FFFFFF"/>
                </a:solidFill>
                <a:latin typeface="PingFang TC"/>
                <a:ea typeface="PingFang TC"/>
                <a:cs typeface="PingFang TC"/>
              </a:rPr>
              <a:t>下一步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7555875-B478-4F39-97E3-A89A27CE6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038600"/>
            <a:ext cx="58102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DDF4F7"/>
                </a:solidFill>
                <a:latin typeface="PingFang TC"/>
                <a:ea typeface="PingFang TC"/>
                <a:cs typeface="PingFang TC"/>
              </a:defRPr>
            </a:pPr>
            <a:r>
              <a:rPr sz="750" b="1">
                <a:solidFill>
                  <a:srgbClr val="DDF4F7"/>
                </a:solidFill>
                <a:latin typeface="PingFang TC"/>
                <a:ea typeface="PingFang TC"/>
                <a:cs typeface="PingFang TC"/>
              </a:rPr>
              <a:t>請透過 pure-flon.com/quote 提交 RFQ，並附上上述檢查清單資訊。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895FC13-00CD-4A88-B1A3-5AA19452A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2497907-F62E-4F1E-ACC5-73C04362E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PingFang TC"/>
                <a:ea typeface="PingFang TC"/>
                <a:cs typeface="PingFang TC"/>
              </a:defRPr>
            </a:pPr>
            <a:r>
              <a:rPr sz="525" b="0">
                <a:solidFill>
                  <a:srgbClr val="607085"/>
                </a:solidFill>
                <a:latin typeface="PingFang TC"/>
                <a:ea typeface="PingFang TC"/>
                <a:cs typeface="PingFang TC"/>
              </a:rPr>
              <a:t>Pure-Flon 氟聚合物管材型錄 - RFQ reference, 2026-06-04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6995E96-2408-420C-8450-7A3BDA270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40638146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2026-06-04T02:02:09.7800000Z</dcterms:created>
  <dcterms:modified xsi:type="dcterms:W3CDTF">2026-06-04T02:02:09.7800000Z</dcterms:modified>
</coreProperties>
</file>