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f3311710cc545cb" /><Relationship Type="http://schemas.openxmlformats.org/officeDocument/2006/relationships/extended-properties" Target="/docProps/app.xml" Id="Rf136e5b34bc14218" /><Relationship Type="http://schemas.openxmlformats.org/officeDocument/2006/relationships/officeDocument" Target="/ppt/presentation.xml" Id="R1e7f94b1843d47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59da9959f64079"/>
  </p:sldMasterIdLst>
  <p:notesMasterIdLst>
    <p:notesMasterId xmlns:r="http://schemas.openxmlformats.org/officeDocument/2006/relationships" r:id="R01f4c2cebcd44634"/>
  </p:notesMasterIdLst>
  <p:sldIdLst>
    <p:sldId xmlns:r="http://schemas.openxmlformats.org/officeDocument/2006/relationships" id="256" r:id="Rb127fec447db42a0"/>
    <p:sldId xmlns:r="http://schemas.openxmlformats.org/officeDocument/2006/relationships" id="257" r:id="Ra31726b34b4e4e3a"/>
    <p:sldId xmlns:r="http://schemas.openxmlformats.org/officeDocument/2006/relationships" id="258" r:id="Rc5cb6ae96e5e4f0a"/>
    <p:sldId xmlns:r="http://schemas.openxmlformats.org/officeDocument/2006/relationships" id="259" r:id="R193e4084a5ca4855"/>
    <p:sldId xmlns:r="http://schemas.openxmlformats.org/officeDocument/2006/relationships" id="260" r:id="Rdb0160ad21764704"/>
    <p:sldId xmlns:r="http://schemas.openxmlformats.org/officeDocument/2006/relationships" id="261" r:id="Raaf8cd2ee6c8490a"/>
    <p:sldId xmlns:r="http://schemas.openxmlformats.org/officeDocument/2006/relationships" id="262" r:id="R350f598e703c4d8f"/>
    <p:sldId xmlns:r="http://schemas.openxmlformats.org/officeDocument/2006/relationships" id="263" r:id="R3e98585585764c08"/>
    <p:sldId xmlns:r="http://schemas.openxmlformats.org/officeDocument/2006/relationships" id="264" r:id="R86eaedc666044355"/>
  </p:sldIdLst>
  <p:sldSz cx="9144000" cy="51435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xmlns:a="http://schemas.openxmlformats.org/drawingml/2006/main" n="120" d="100"/>
          <a:sy xmlns:a="http://schemas.openxmlformats.org/drawingml/2006/main" n="120" d="100"/>
        </p:scale>
        <p:origin x="800" y="184"/>
      </p:cViewPr>
      <p:guideLst/>
    </p:cSldViewPr>
  </p:slideViewPr>
  <p:notesTextViewPr>
    <p:cViewPr>
      <p:scale>
        <a:sx xmlns:a="http://schemas.openxmlformats.org/drawingml/2006/main" n="1" d="1"/>
        <a:sy xmlns:a="http://schemas.openxmlformats.org/drawingml/2006/main" n="1" d="1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f14ceb3f4724889" /><Relationship Type="http://schemas.openxmlformats.org/officeDocument/2006/relationships/slideMaster" Target="/ppt/slideMasters/slideMaster1.xml" Id="R2459da9959f64079" /><Relationship Type="http://schemas.openxmlformats.org/officeDocument/2006/relationships/notesMaster" Target="/ppt/notesMasters/notesMaster1.xml" Id="R01f4c2cebcd44634" /><Relationship Type="http://schemas.openxmlformats.org/officeDocument/2006/relationships/presProps" Target="/ppt/presProps.xml" Id="Rffec38feeca44cf7" /><Relationship Type="http://schemas.openxmlformats.org/officeDocument/2006/relationships/viewProps" Target="/ppt/viewProps.xml" Id="R6929091667984df3" /><Relationship Type="http://schemas.openxmlformats.org/officeDocument/2006/relationships/tableStyles" Target="/ppt/tableStyles.xml" Id="R9f7fd0cb00d44491" /><Relationship Type="http://schemas.openxmlformats.org/officeDocument/2006/relationships/slide" Target="/ppt/slides/slide1.xml" Id="Rb127fec447db42a0" /><Relationship Type="http://schemas.openxmlformats.org/officeDocument/2006/relationships/slide" Target="/ppt/slides/slide2.xml" Id="Ra31726b34b4e4e3a" /><Relationship Type="http://schemas.openxmlformats.org/officeDocument/2006/relationships/slide" Target="/ppt/slides/slide3.xml" Id="Rc5cb6ae96e5e4f0a" /><Relationship Type="http://schemas.openxmlformats.org/officeDocument/2006/relationships/slide" Target="/ppt/slides/slide4.xml" Id="R193e4084a5ca4855" /><Relationship Type="http://schemas.openxmlformats.org/officeDocument/2006/relationships/slide" Target="/ppt/slides/slide5.xml" Id="Rdb0160ad21764704" /><Relationship Type="http://schemas.openxmlformats.org/officeDocument/2006/relationships/slide" Target="/ppt/slides/slide6.xml" Id="Raaf8cd2ee6c8490a" /><Relationship Type="http://schemas.openxmlformats.org/officeDocument/2006/relationships/slide" Target="/ppt/slides/slide7.xml" Id="R350f598e703c4d8f" /><Relationship Type="http://schemas.openxmlformats.org/officeDocument/2006/relationships/slide" Target="/ppt/slides/slide8.xml" Id="R3e98585585764c08" /><Relationship Type="http://schemas.openxmlformats.org/officeDocument/2006/relationships/slide" Target="/ppt/slides/slide9.xml" Id="R86eaedc66604435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1818f92a0c94a4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1fe218cffe241e6" /><Relationship Type="http://schemas.openxmlformats.org/officeDocument/2006/relationships/notesMaster" Target="/ppt/notesMasters/notesMaster1.xml" Id="Rd36191314ba744d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24f8f650d5848a8" /><Relationship Type="http://schemas.openxmlformats.org/officeDocument/2006/relationships/notesMaster" Target="/ppt/notesMasters/notesMaster1.xml" Id="R82f2c8149000487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f6c89ef31cd4ea4" /><Relationship Type="http://schemas.openxmlformats.org/officeDocument/2006/relationships/notesMaster" Target="/ppt/notesMasters/notesMaster1.xml" Id="R3ef3db84452e450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608a2c71c33c47b5" /><Relationship Type="http://schemas.openxmlformats.org/officeDocument/2006/relationships/notesMaster" Target="/ppt/notesMasters/notesMaster1.xml" Id="Rc5e678a7c223479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d69a601e34e47eb" /><Relationship Type="http://schemas.openxmlformats.org/officeDocument/2006/relationships/notesMaster" Target="/ppt/notesMasters/notesMaster1.xml" Id="R82f1025e654e4b3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e31d74955ea4672" /><Relationship Type="http://schemas.openxmlformats.org/officeDocument/2006/relationships/notesMaster" Target="/ppt/notesMasters/notesMaster1.xml" Id="Ra261877c7bbd407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036dc0d18f644d8" /><Relationship Type="http://schemas.openxmlformats.org/officeDocument/2006/relationships/notesMaster" Target="/ppt/notesMasters/notesMaster1.xml" Id="Rcc120f18c52c4a4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bb4d5191de54371" /><Relationship Type="http://schemas.openxmlformats.org/officeDocument/2006/relationships/notesMaster" Target="/ppt/notesMasters/notesMaster1.xml" Id="R3134654aea4d4bf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7db187c4f5c4d90" /><Relationship Type="http://schemas.openxmlformats.org/officeDocument/2006/relationships/notesMaster" Target="/ppt/notesMasters/notesMaster1.xml" Id="R399de192d64a4d8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3f25d361f84b6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b79fe75896d428d" /><Relationship Type="http://schemas.openxmlformats.org/officeDocument/2006/relationships/slideLayout" Target="/ppt/slideLayouts/slideLayout1.xml" Id="R3ddfc9f7148e402b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dfc9f7148e402b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13c22c1224222" /><Relationship Type="http://schemas.openxmlformats.org/officeDocument/2006/relationships/image" Target="/ppt/media/image.png" Id="Rec69a05daf854170" /><Relationship Type="http://schemas.openxmlformats.org/officeDocument/2006/relationships/notesSlide" Target="/ppt/notesSlides/notesSlide1.xml" Id="R8c2062d543fc4c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82010c42d46ef" /><Relationship Type="http://schemas.openxmlformats.org/officeDocument/2006/relationships/notesSlide" Target="/ppt/notesSlides/notesSlide2.xml" Id="Rb42ffad7e1bc43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1fad5573a496d" /><Relationship Type="http://schemas.openxmlformats.org/officeDocument/2006/relationships/notesSlide" Target="/ppt/notesSlides/notesSlide3.xml" Id="Ra577ff8ef75f4b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898f2626e4e2a" /><Relationship Type="http://schemas.openxmlformats.org/officeDocument/2006/relationships/image" Target="/ppt/media/image2.png" Id="R939ac2d29b2f4980" /><Relationship Type="http://schemas.openxmlformats.org/officeDocument/2006/relationships/notesSlide" Target="/ppt/notesSlides/notesSlide4.xml" Id="R58bb6d938ef44c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0b5c54436496d" /><Relationship Type="http://schemas.openxmlformats.org/officeDocument/2006/relationships/notesSlide" Target="/ppt/notesSlides/notesSlide5.xml" Id="Rfd02ee06125441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07355c48c4d90" /><Relationship Type="http://schemas.openxmlformats.org/officeDocument/2006/relationships/notesSlide" Target="/ppt/notesSlides/notesSlide6.xml" Id="R03af39d6789a4d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56904153a4910" /><Relationship Type="http://schemas.openxmlformats.org/officeDocument/2006/relationships/notesSlide" Target="/ppt/notesSlides/notesSlide7.xml" Id="R42ab882017f043c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56ff0e20549fa" /><Relationship Type="http://schemas.openxmlformats.org/officeDocument/2006/relationships/image" Target="/ppt/media/image3.png" Id="R85e190765eed4169" /><Relationship Type="http://schemas.openxmlformats.org/officeDocument/2006/relationships/notesSlide" Target="/ppt/notesSlides/notesSlide8.xml" Id="R6b9f913f213d401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d1bde029e4811" /><Relationship Type="http://schemas.openxmlformats.org/officeDocument/2006/relationships/notesSlide" Target="/ppt/notesSlides/notesSlide9.xml" Id="Rea4906301dd845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C0E3B39-22A3-4DF7-82A7-42FCBC3E7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AFC"/>
          </a:solidFill>
          <a:ln xmlns:a="http://schemas.openxmlformats.org/drawingml/2006/main" w="0">
            <a:solidFill>
              <a:srgbClr val="F3FAF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00478CD-C038-4066-9A5F-378D4248A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0700" y="0"/>
            <a:ext cx="3543300" cy="5143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172A"/>
          </a:solidFill>
          <a:ln xmlns:a="http://schemas.openxmlformats.org/drawingml/2006/main" w="0">
            <a:solidFill>
              <a:srgbClr val="0B172A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D1AA9A2-9824-4216-BDA6-77C3666AA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28650"/>
            <a:ext cx="342900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75" b="1">
                <a:solidFill>
                  <a:srgbClr val="0F6B8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75" b="1">
                <a:solidFill>
                  <a:srgbClr val="0F6B83"/>
                </a:solidFill>
                <a:latin typeface="Apple SD Gothic Neo"/>
                <a:ea typeface="Apple SD Gothic Neo"/>
                <a:cs typeface="Apple SD Gothic Neo"/>
              </a:rPr>
              <a:t>RFQ 준비 카탈로그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354E273-BCCE-41C2-A2CB-1EBA96B59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90600"/>
            <a:ext cx="443865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2325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Pure-Flon 불소수지 튜빙 카탈로그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D34C913-5501-4C96-A8DC-E89F80436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33600"/>
            <a:ext cx="41719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90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PTFE, PFA, FEP, 플렉시블 호스, 커스텀 엔지니어드 커넥터, 미터/인치 규격을 RFQ 검토용으로 정리한 기술 카탈로그입니다.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8B966FA-E505-4443-9D30-0E29B2B58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895600"/>
            <a:ext cx="42291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47857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750" b="1">
                <a:solidFill>
                  <a:srgbClr val="047857"/>
                </a:solidFill>
                <a:latin typeface="Apple SD Gothic Neo"/>
                <a:ea typeface="Apple SD Gothic Neo"/>
                <a:cs typeface="Apple SD Gothic Neo"/>
              </a:rPr>
              <a:t>기술 사양표를 Pure-Flon 구매자용 검토 흐름으로 재구성했습니다. 회사 소개나 공급사 연락처 정보는 포함하지 않습니다.</a:t>
            </a:r>
          </a:p>
        </p:txBody>
      </p:sp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c69a05daf854170"/>
          <a:srcRect xmlns:a="http://schemas.openxmlformats.org/drawingml/2006/main" l="7642" t="0" r="764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905500" y="704850"/>
            <a:ext cx="2724150" cy="1809750"/>
          </a:xfrm>
          <a:prstGeom xmlns:a="http://schemas.openxmlformats.org/drawingml/2006/main" prst="rect">
            <a:avLst/>
          </a:prstGeom>
        </p:spPr>
      </p:pic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1FC0FE0-09F3-4727-97C8-0ACD28B33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895600"/>
            <a:ext cx="266700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FFFFF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1275" b="1">
                <a:solidFill>
                  <a:srgbClr val="FFFFFF"/>
                </a:solidFill>
                <a:latin typeface="Apple SD Gothic Neo"/>
                <a:ea typeface="Apple SD Gothic Neo"/>
                <a:cs typeface="Apple SD Gothic Neo"/>
              </a:rPr>
              <a:t>튜빙 제품군, 치수, 압력 기준, 시스템 부품을 한 번에 검토하세요.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607112C-2625-460E-A44B-003C43FF7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4019550"/>
            <a:ext cx="23812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CDEBF0"/>
                </a:solidFill>
                <a:latin typeface="Aptos"/>
                <a:ea typeface="Aptos"/>
                <a:cs typeface="Aptos"/>
              </a:defRPr>
            </a:pPr>
            <a:r>
              <a:rPr sz="750" b="0">
                <a:solidFill>
                  <a:srgbClr val="CDEBF0"/>
                </a:solidFill>
                <a:latin typeface="Aptos"/>
                <a:ea typeface="Aptos"/>
                <a:cs typeface="Aptos"/>
              </a:rPr>
              <a:t>Release 2026-06-04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AA6874B-7661-4186-BF4F-B69A21644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49302C6-712F-408C-BED7-AD10782DA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25" b="0">
                <a:solidFill>
                  <a:srgbClr val="607085"/>
                </a:solidFill>
                <a:latin typeface="Apple SD Gothic Neo"/>
                <a:ea typeface="Apple SD Gothic Neo"/>
                <a:cs typeface="Apple SD Gothic Neo"/>
              </a:rPr>
              <a:t>Pure-Flon 불소수지 튜빙 카탈로그 - RFQ reference, 2026-06-04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AB772A1-CBE8-4CA7-87C3-C5B4DCD71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925859015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F95F04C-79B2-4A8C-923D-D1B2B6BA4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371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0F6B8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00" b="1">
                <a:solidFill>
                  <a:srgbClr val="0F6B83"/>
                </a:solidFill>
                <a:latin typeface="Apple SD Gothic Neo"/>
                <a:ea typeface="Apple SD Gothic Neo"/>
                <a:cs typeface="Apple SD Gothic Neo"/>
              </a:rPr>
              <a:t>구매 검토 흐름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BB12757-3644-4DDF-903F-1B096E735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657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1875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튜빙 제품군, 치수, 압력 기준, 시스템 부품을 한 번에 검토하세요.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591811F-7842-4D55-A3DC-436F96BE2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952500"/>
            <a:ext cx="6191250" cy="28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88" b="0">
                <a:solidFill>
                  <a:srgbClr val="607085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788" b="0">
                <a:solidFill>
                  <a:srgbClr val="607085"/>
                </a:solidFill>
                <a:latin typeface="Apple SD Gothic Neo"/>
                <a:ea typeface="Apple SD Gothic Neo"/>
                <a:cs typeface="Apple SD Gothic Neo"/>
              </a:rPr>
              <a:t>PTFE, PFA, FEP, 플렉시블 호스, 커스텀 엔지니어드 커넥터, 미터/인치 규격을 RFQ 검토용으로 정리한 기술 카탈로그입니다.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8CFA9BF-2F97-46C9-8099-BE9071E6B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466850"/>
            <a:ext cx="1565135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78D719C-0564-4ADC-8ABD-B9B624E46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533525"/>
            <a:ext cx="1431785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6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6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검토 단계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AD3F542-C60D-4766-8C1A-264322EBE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7585" y="1466850"/>
            <a:ext cx="3485981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332901C-6524-449E-8977-231EBBB71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84260" y="1533525"/>
            <a:ext cx="3352631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6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6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준비할 정보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7038D18-8328-4B53-857C-8B42085A2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566" y="1466850"/>
            <a:ext cx="2987984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E75D23D-69C8-405B-80FD-46982161F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241" y="1533525"/>
            <a:ext cx="2854634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6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6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Pure-Flon 검토 결과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DF54E1B-DD81-4A13-91B4-1C74E62F07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76450"/>
            <a:ext cx="1565135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06E9E6D-54AB-49F1-87C5-5F45DEED0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143125"/>
            <a:ext cx="1431785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23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소재 후보 정리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D458C05-92FF-4A17-9F31-DB3779108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7585" y="2076450"/>
            <a:ext cx="3485981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8F30641-D431-498E-A39B-A7D714CB9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84260" y="2143125"/>
            <a:ext cx="3352631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2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매체, 온도, 압력, 투명 검사, 정전기 관리, 클린 취급 요구.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2B0B099-F10A-4545-ADCB-33D53BB87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566" y="2076450"/>
            <a:ext cx="2987984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74F4D2D-338C-42D1-A704-343768127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241" y="2143125"/>
            <a:ext cx="2854634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2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PTFE, PFA, FEP, 호스, 커스텀 커넥터 중 우선 검토 경로.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55878DC-E72E-4E51-BB9A-A3077BC12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686050"/>
            <a:ext cx="1565135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6966FBA-BADD-4199-9C08-39BBA7BD2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752725"/>
            <a:ext cx="1431785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23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치수 확인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19BA0DC-3B41-4E66-8968-CF6940AE7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7585" y="2686050"/>
            <a:ext cx="3485981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CEAFAFF-C821-450C-A97A-704A00520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84260" y="2752725"/>
            <a:ext cx="3352631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2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ID, OD, 두께, 공차, 길이, 최소 굽힘 반경, 수량.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2F9EBC4-9362-4C3C-99D8-C07517F94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566" y="2686050"/>
            <a:ext cx="2987984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86A398E-CAF1-4B53-A2BC-FA20DC85D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241" y="2752725"/>
            <a:ext cx="2854634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2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미터/인치 규격 검토와 제작 가능성 확인.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4629EF1-31DC-41DB-AAD9-4474720EA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295650"/>
            <a:ext cx="1565135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F8DB1BF-F3CE-404E-B1E3-1732215A1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362325"/>
            <a:ext cx="1431785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23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RFQ 요청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1EBBC53-9685-45CD-9D3E-6AE34F923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7585" y="3295650"/>
            <a:ext cx="3485981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AE5D6CA-5062-4CBA-AE51-CB282D277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84260" y="3362325"/>
            <a:ext cx="3352631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2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사용 환경, 납기 희망일, 목적 국가, 인증/포장 요구.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4B9A7DF-58F5-4686-9926-D34101E89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566" y="3295650"/>
            <a:ext cx="2987984" cy="609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2C29C4F-5472-4A1E-8B0E-0894F4BA2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0241" y="3362325"/>
            <a:ext cx="2854634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2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2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pure-flon.com/quote 기준의 견적 회신 경로.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94B492D-F341-4A00-B04C-9C59F49DD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733800"/>
            <a:ext cx="80391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DCFCE7"/>
          </a:solidFill>
          <a:ln xmlns:a="http://schemas.openxmlformats.org/drawingml/2006/main" w="9525">
            <a:solidFill>
              <a:srgbClr val="86EFAC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902A254-1A02-42E5-A38D-7A55EAEE7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905250"/>
            <a:ext cx="75247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47857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750" b="1">
                <a:solidFill>
                  <a:srgbClr val="047857"/>
                </a:solidFill>
                <a:latin typeface="Apple SD Gothic Neo"/>
                <a:ea typeface="Apple SD Gothic Neo"/>
                <a:cs typeface="Apple SD Gothic Neo"/>
              </a:rPr>
              <a:t>RFQ는 pure-flon.com/quote에서 접수하고 위 체크리스트를 함께 보내주세요.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0AB79D7-CAF3-4989-8009-999BF41E2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F0698B47-0D3F-41FF-BC0F-1C584A1CE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25" b="0">
                <a:solidFill>
                  <a:srgbClr val="607085"/>
                </a:solidFill>
                <a:latin typeface="Apple SD Gothic Neo"/>
                <a:ea typeface="Apple SD Gothic Neo"/>
                <a:cs typeface="Apple SD Gothic Neo"/>
              </a:rPr>
              <a:t>Pure-Flon 불소수지 튜빙 카탈로그 - RFQ reference, 2026-06-04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45B3588-96FB-4B01-BC89-D94B11B0E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975832346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C979DF6-66AB-4173-80FA-3B80AC76D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371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0F6B8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00" b="1">
                <a:solidFill>
                  <a:srgbClr val="0F6B83"/>
                </a:solidFill>
                <a:latin typeface="Apple SD Gothic Neo"/>
                <a:ea typeface="Apple SD Gothic Neo"/>
                <a:cs typeface="Apple SD Gothic Neo"/>
              </a:rPr>
              <a:t>소재 제품군 매트릭스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35C7C72-417E-4280-978C-5999969F7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657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1875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소재 제품군 매트릭스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280AAB4-E6A9-4A6A-8AF5-EA7A78EAC6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066800"/>
            <a:ext cx="1342026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23BE63B-13A8-40AD-840B-AC9F09A12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1133475"/>
            <a:ext cx="1208676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0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제품군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910C31A-31B5-4DE1-8F9A-2C801D1A3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42076" y="1066800"/>
            <a:ext cx="3092494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323DB32-7870-4A3E-9DA7-21104D1E6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8751" y="1133475"/>
            <a:ext cx="2959144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0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적합한 구매 신호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FE7259B-2422-40CE-ADE7-C1CDE59AC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4570" y="1066800"/>
            <a:ext cx="1517073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92DC4F3-1842-4EAC-BED7-AD8EEED76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1245" y="1133475"/>
            <a:ext cx="1383723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0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참고 온도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2807315-6623-43F4-ABF6-EC6BE37B3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1643" y="1066800"/>
            <a:ext cx="2392307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D3D96E8-856F-480A-8636-A5C6E3992F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8318" y="1133475"/>
            <a:ext cx="2258957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0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구매자 메모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4013320-20DE-4AE5-84BB-CE280EA0C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09725"/>
            <a:ext cx="1342026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E307C0E-802D-4807-8CAE-1B47AC786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1676400"/>
            <a:ext cx="1208676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33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PTFE 튜빙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8F095B0-08DF-4DFC-9548-946EDE8E0B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42076" y="1609725"/>
            <a:ext cx="3092494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96BABD4-C5DB-475B-8B99-C94CDEC56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8751" y="1676400"/>
            <a:ext cx="2959144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3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내화학성, 내열성, 낮은 마찰, 절연성이 중요할 때.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BDC79BF-DAC0-4100-92C0-5F81E3E03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4570" y="1609725"/>
            <a:ext cx="1517073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F86A4F5-E6BE-4D79-838C-C4CACE722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1245" y="1676400"/>
            <a:ext cx="1383723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3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65 deg C - 260 deg C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005A36A-FD7F-4355-B44C-540AE977E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1643" y="1609725"/>
            <a:ext cx="2392307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D9BF837-3C6D-46A9-BE4B-41A1AE5EA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8318" y="1676400"/>
            <a:ext cx="2258957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3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시각 검사보다 내구성과 범용성이 우선인 공정에 적합합니다.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7CEC156-767C-4023-87D9-B25B04A14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152650"/>
            <a:ext cx="1342026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72E6329-9EDA-4A7E-B1A7-2F52E4480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2219325"/>
            <a:ext cx="1208676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33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PFA 튜빙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78CBF45-59A5-4EEE-AB65-F00CA7FED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42076" y="2152650"/>
            <a:ext cx="3092494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DCD52E7-A255-4E6F-876D-1203ED129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8751" y="2219325"/>
            <a:ext cx="2959144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3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고순도 화학 이송과 투명 유체 확인이 함께 필요할 때.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38AB084-5F66-4C2E-9965-4FD1E7FED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4570" y="2152650"/>
            <a:ext cx="1517073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F72AC41-57B1-45C4-8227-03E788233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1245" y="2219325"/>
            <a:ext cx="1383723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3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65 deg C - 260 deg C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077359D-E844-479E-9E65-BC808E21D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1643" y="2152650"/>
            <a:ext cx="2392307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5380663-11AE-4C8B-B9BC-A0782EF31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8318" y="2219325"/>
            <a:ext cx="2258957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3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클린 플로우 확인과 고온 안정성을 동시에 검토할 때 시작점이 됩니다.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58435EC-456F-4519-A82D-7D463253B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695575"/>
            <a:ext cx="1342026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A8ED21F-683F-4FF7-88FC-79B429F35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2762250"/>
            <a:ext cx="1208676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33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FEP 튜빙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91F6A9D-DA23-46BD-87AE-E5A4254B52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42076" y="2695575"/>
            <a:ext cx="3092494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8EA15C4-86C0-4BC9-8D94-E7783FF5F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8751" y="2762250"/>
            <a:ext cx="2959144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3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투명성, 비점착성, 중간 온도 영역의 라우팅이 필요할 때.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E6C064F-AA99-41EA-8E22-140061C91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4570" y="2695575"/>
            <a:ext cx="1517073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1F76BB4-6BA5-4907-AD43-5109BBED4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1245" y="2762250"/>
            <a:ext cx="1383723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3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65 deg C - 205 deg C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D152EC6-E12C-45C8-BD0E-9C57FFE5F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1643" y="2695575"/>
            <a:ext cx="2392307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C4CCC5D-959D-4A15-B666-4E9C9BEE2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8318" y="2762250"/>
            <a:ext cx="2258957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3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PFA의 고온 상한이 필요 없을 때 실용적인 투명 옵션입니다.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9702232-CE78-4D17-9532-A980239AD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238500"/>
            <a:ext cx="1342026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A81EB99-3B92-4C7C-838F-F30F82739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3305175"/>
            <a:ext cx="1208676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33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플렉시블 호스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0FA743A-41BB-4B7D-86D2-76D5FC5E5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42076" y="3238500"/>
            <a:ext cx="3092494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28784C2-ABA4-4727-85E4-541400E93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8751" y="3305175"/>
            <a:ext cx="2959144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3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굽힘, 압력, 조립, 연결 방식이 핵심 제약일 때.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15D24F7-E6F5-4914-AD43-7C8B451D2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4570" y="3238500"/>
            <a:ext cx="1517073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7FD2F5D2-021E-4C2A-A073-FE6B3A6F7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1245" y="3305175"/>
            <a:ext cx="1383723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3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적용 조건별 검토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3FA38E2F-2F16-4873-8565-B7BEF5913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1643" y="3238500"/>
            <a:ext cx="2392307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07437D32-F8EB-4137-8F48-F9B113EE1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8318" y="3305175"/>
            <a:ext cx="2258957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3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라우팅 형상과 접속 조건을 함께 보내야 검토가 빠릅니다.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3E01A38-030A-4B57-B14B-EC61017A5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81425"/>
            <a:ext cx="1342026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FFBC89AC-0BBB-427A-8263-DFAD8078C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3848100"/>
            <a:ext cx="1208676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33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커스텀 엔지니어드 커넥터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A2B3603C-09E2-4F08-9D6E-B28C459E4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42076" y="3781425"/>
            <a:ext cx="3092494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6ED2A135-EEFB-4E52-B3DD-398A56A8C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8751" y="3848100"/>
            <a:ext cx="2959144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3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튜브 연결 조건을 맞춤형 커넥터로 검토해야 할 때.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E59A0D0D-1A2C-40DC-8A21-A67F2BCCC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4570" y="3781425"/>
            <a:ext cx="1517073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F7FAA2B4-4566-4958-835B-5ABD82ED6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1245" y="3848100"/>
            <a:ext cx="1383723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3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적용 조건별 검토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4C61D8AC-EA71-49B6-AF0E-FCC301200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51643" y="3781425"/>
            <a:ext cx="2392307" cy="5429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7A4BBD73-7E4A-45E1-82CE-87BA39879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8318" y="3848100"/>
            <a:ext cx="2258957" cy="447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3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33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필요한 연결 조건만 확인해 커스텀 커넥터 검토로 연결합니다.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E21CA468-85B3-4465-A214-E493062C7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DDDC8868-22B3-4A26-B489-F23BF3782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25" b="0">
                <a:solidFill>
                  <a:srgbClr val="607085"/>
                </a:solidFill>
                <a:latin typeface="Apple SD Gothic Neo"/>
                <a:ea typeface="Apple SD Gothic Neo"/>
                <a:cs typeface="Apple SD Gothic Neo"/>
              </a:rPr>
              <a:t>Pure-Flon 불소수지 튜빙 카탈로그 - RFQ reference, 2026-06-04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3B538F28-05D6-4679-8510-854DCD09C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929752948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24A65DD-F6E7-4405-8E3C-644649891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371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0F6B8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00" b="1">
                <a:solidFill>
                  <a:srgbClr val="0F6B83"/>
                </a:solidFill>
                <a:latin typeface="Apple SD Gothic Neo"/>
                <a:ea typeface="Apple SD Gothic Neo"/>
                <a:cs typeface="Apple SD Gothic Neo"/>
              </a:rPr>
              <a:t>튜빙 핵심 특징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672C310-C9D0-4CE7-9DC8-BEF7CB910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657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1875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튜빙 핵심 특징</a:t>
            </a:r>
          </a:p>
        </p:txBody>
      </p:sp>
      <p:pic>
        <p:nvPicPr>
          <p:cNvPr id="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9ac2d29b2f4980"/>
          <a:srcRect xmlns:a="http://schemas.openxmlformats.org/drawingml/2006/main" l="5175" t="0" r="517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4350" y="1181100"/>
            <a:ext cx="3429000" cy="215265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17E395C-8AF5-4DD0-8FEE-4259CD032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1181100"/>
            <a:ext cx="4343400" cy="2152650"/>
          </a:xfrm>
          <a:prstGeom xmlns:a="http://schemas.openxmlformats.org/drawingml/2006/main" prst="roundRect">
            <a:avLst>
              <a:gd name="adj" fmla="val 354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7E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8E78B07-775C-47FB-AEE7-B1E7E0DFE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1466850"/>
            <a:ext cx="3714750" cy="2667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1350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Key features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83A7BB1-7B54-4FDB-862B-297E1D78E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1866900"/>
            <a:ext cx="371475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75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PTFE, PFA, FEP 튜빙은 모두 내화학성, 안정적인 온도 대응, 비점착/저마찰 특성을 기반으로 합니다. 차이는 투명성, 사용 온도 상한, 클린 플로우 확인 필요성에 따라 선택합니다.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DC9C38F-B42C-4454-B73A-FB1AF35DF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3638550"/>
            <a:ext cx="25908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DCFCE7"/>
          </a:solidFill>
          <a:ln xmlns:a="http://schemas.openxmlformats.org/drawingml/2006/main" w="9525">
            <a:solidFill>
              <a:srgbClr val="C9D7E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B6ABBA2-3E38-431A-8479-7C1673894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90950"/>
            <a:ext cx="21907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38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938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PTFE 튜빙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2DB8452-7240-47AF-8CD5-9B9215F0A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48125"/>
            <a:ext cx="2190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30" b="1">
                <a:solidFill>
                  <a:srgbClr val="0F6B8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30" b="1">
                <a:solidFill>
                  <a:srgbClr val="0F6B83"/>
                </a:solidFill>
                <a:latin typeface="Apple SD Gothic Neo"/>
                <a:ea typeface="Apple SD Gothic Neo"/>
                <a:cs typeface="Apple SD Gothic Neo"/>
              </a:rPr>
              <a:t>내화학성과 열 안정성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05C5637-47A5-4547-AB57-A65610673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638550"/>
            <a:ext cx="25908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C9D7E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C973ECD-BEE0-420A-B2B3-5B102B3E5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790950"/>
            <a:ext cx="21907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38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938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PFA 튜빙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73364F5-1EC4-4168-9BC3-5A447D70B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048125"/>
            <a:ext cx="2190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30" b="1">
                <a:solidFill>
                  <a:srgbClr val="0F6B8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30" b="1">
                <a:solidFill>
                  <a:srgbClr val="0F6B83"/>
                </a:solidFill>
                <a:latin typeface="Apple SD Gothic Neo"/>
                <a:ea typeface="Apple SD Gothic Neo"/>
                <a:cs typeface="Apple SD Gothic Neo"/>
              </a:rPr>
              <a:t>높은 투명성과 내성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13926C7-592C-42EC-BE6D-70B99F446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638550"/>
            <a:ext cx="2590800" cy="6858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8FBFD"/>
          </a:solidFill>
          <a:ln xmlns:a="http://schemas.openxmlformats.org/drawingml/2006/main" w="9525">
            <a:solidFill>
              <a:srgbClr val="C9D7E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013D6FF-FF7E-44BB-B762-95771ADE5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790950"/>
            <a:ext cx="2190750" cy="209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38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938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FEP 튜빙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25EAB35-B762-4CA3-95DC-4EA3C6FB3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4048125"/>
            <a:ext cx="2190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30" b="1">
                <a:solidFill>
                  <a:srgbClr val="0F6B8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30" b="1">
                <a:solidFill>
                  <a:srgbClr val="0F6B83"/>
                </a:solidFill>
                <a:latin typeface="Apple SD Gothic Neo"/>
                <a:ea typeface="Apple SD Gothic Neo"/>
                <a:cs typeface="Apple SD Gothic Neo"/>
              </a:rPr>
              <a:t>비점착성과 범용 라우팅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5A5EC0D-3F73-40BB-AC45-F2EDD784C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62E9E1F-5465-4AF7-8019-3AC1BF536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25" b="0">
                <a:solidFill>
                  <a:srgbClr val="607085"/>
                </a:solidFill>
                <a:latin typeface="Apple SD Gothic Neo"/>
                <a:ea typeface="Apple SD Gothic Neo"/>
                <a:cs typeface="Apple SD Gothic Neo"/>
              </a:rPr>
              <a:t>Pure-Flon 불소수지 튜빙 카탈로그 - RFQ reference, 2026-06-04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6142DD4-25E7-429A-9544-EDA90D7F6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800884683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7CF3FEA-64FF-4141-B070-681272F59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371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0F6B8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00" b="1">
                <a:solidFill>
                  <a:srgbClr val="0F6B83"/>
                </a:solidFill>
                <a:latin typeface="Apple SD Gothic Neo"/>
                <a:ea typeface="Apple SD Gothic Neo"/>
                <a:cs typeface="Apple SD Gothic Neo"/>
              </a:rPr>
              <a:t>PTFE 스파게티 튜빙 정밀 규격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4D66AF9-04DC-42FF-82E7-3DF1F4447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657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1875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PTFE 스파게티 튜빙 정밀 규격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3CE68FB-734C-4CF9-A0BA-D180B3224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123950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83DC2E1-A69E-4518-B921-6F4443D1A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190625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0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외경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8DEA730-C186-4B32-B199-93946181E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38706" y="1123950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940443E-EEFA-430B-B714-64D5029AC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381" y="1190625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0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내경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3F47C9E-14DF-4927-A75F-017B7D6FD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962" y="1123950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3771E43-89CE-4882-9503-48511E6BA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1637" y="1190625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0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두께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68E3B68-75DA-4395-9950-52B9FF060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0827" y="1123950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A1A8359-CA02-48BF-B6A0-AE0EC7333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7502" y="1190625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0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공차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22ED754-BAB2-4977-90F1-B2B239741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6692" y="1123950"/>
            <a:ext cx="3054858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1DEA14B-3F02-4A69-88A9-724CE7FE2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367" y="1190625"/>
            <a:ext cx="2921508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0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0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구매자 메모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8959915-540D-4D5F-89BA-34B5980AE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533525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EF0030D-B702-46B5-9D8D-0BA1BF238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600200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5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0.8 mm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F2FBA24-4E3B-4DC3-A4B5-91CE73675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38706" y="1533525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B65FBD3-BF3C-40C9-8771-CC09D5C34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381" y="1600200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0.3 mm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8B283DA-D217-4DDF-B97F-F16262016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962" y="1533525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F1731E6-0FAA-4996-B73D-B51E2AC3E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1637" y="1600200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0.25T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C0B7CE6-7F1B-4C13-A8E7-0F8742D22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0827" y="1533525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D342A15-861B-45D8-80D1-F01277C9E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7502" y="1600200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+/- 0.05 mm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A13BE67-3D8F-4B74-9B45-47D64EC8C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6692" y="1533525"/>
            <a:ext cx="3054858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61494A9-7C67-49EA-B3D8-E8C143AE7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367" y="1600200"/>
            <a:ext cx="2921508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High precision micro-tubing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ACB1598-AC0A-4701-BF4B-4443BF5C8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43100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F5C7224-4D12-4951-911E-785FA56FE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009775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5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1.0 mm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D274512-7C5C-411A-95F4-601368195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38706" y="1943100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AA92C7C-5C6D-4CF5-847D-BD372DAFE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381" y="2009775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0.5 mm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E72CD22-FAD4-4AB4-B647-38CFEC001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962" y="1943100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5BF097E-54C6-4142-B0AE-A4FEB7917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1637" y="2009775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0.25T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97A252A-F8FE-4843-8192-BE5385F9A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0827" y="1943100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88B62E4-FB92-411E-827C-85412D285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7502" y="2009775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+/- 0.05 mm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036301D-1C02-46BB-B261-61E5AD6B5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6692" y="1943100"/>
            <a:ext cx="3054858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2F677D5-D7FC-4098-B0D4-2ABCE5B24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367" y="2009775"/>
            <a:ext cx="2921508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AWG standard shortlist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15DBC65-53C3-44C3-927F-B9E92A7E9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352675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B592867-ADD9-4965-8FC5-63CB355CB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419350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5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1.3 mm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66854E7-B443-4F39-9C50-03264F44E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38706" y="2352675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92AE34D-5231-4E5F-AEEF-29B2705F6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381" y="2419350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0.8 mm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D621BC0-ED24-4453-BEF9-C9F91E5D5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962" y="2352675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6EF81DC-4DA9-4425-A55C-9567C68FB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1637" y="2419350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0.25T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AF4DCE1-5F02-41D9-BA68-BEB62FC48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0827" y="2352675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B39E289-9CAD-4A69-A830-CF8C90ED3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7502" y="2419350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+/- 0.05 mm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6816BE8-D348-4036-8DAB-0C52AEA1E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6692" y="2352675"/>
            <a:ext cx="3054858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C6AF427E-357D-4B7F-9849-874C6CB4ED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367" y="2419350"/>
            <a:ext cx="2921508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Dielectric routing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90D4DFE-3414-4390-BD21-BF24D36D9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762250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528E016F-EAD4-418B-8E30-F81E24D0A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828925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5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1.5 mm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E7638A08-E739-4A52-8A95-861F26ACA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38706" y="2762250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A6DBE8EB-DE9F-43C7-A211-252D7C8C2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381" y="2828925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1.0 mm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159AC243-DF4C-4BEE-8637-D5DAE1CB9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962" y="2762250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2046B458-02E6-4184-A85F-C6A5AF2F1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1637" y="2828925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0.25T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8DF6E8BB-AEFE-4675-90C5-D977D2FB1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0827" y="2762250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60A9CD2D-AF66-4BBA-9451-517162675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7502" y="2828925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+/- 0.05 mm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F3DF594E-079F-4163-AD92-1431BF13A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6692" y="2762250"/>
            <a:ext cx="3054858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DB688E3F-9E24-4E58-B20D-9320C542F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367" y="2828925"/>
            <a:ext cx="2921508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Chemical and thermal resistance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B1BCC656-02BB-4B5A-891C-4E9CBD0A8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171825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3F9E174B-49DB-41E3-9EE1-974CE57FD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238500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5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2.0 mm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92638F0B-6A24-41B7-A100-270FDFD22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38706" y="3171825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26BAD916-E67F-4144-94F9-A96D84534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381" y="3238500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1.5 mm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E2A0DA8A-DC0F-4D58-BFD8-548B36FA8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962" y="3171825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748E494A-36A9-4F0B-B7FF-9AB8A719D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1637" y="3238500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0.25T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02FB700A-9911-4A05-8772-D330858BB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0827" y="3171825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028157F8-55C7-4307-A673-E6650AF43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7502" y="3238500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+/- 0.05 mm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8E12384D-EF4B-4802-AC48-EBB808DAF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6692" y="3171825"/>
            <a:ext cx="3054858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26B257B8-E562-4365-9001-2CC177191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367" y="3238500"/>
            <a:ext cx="2921508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Low-friction routing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79E28E9B-EFE9-41DD-B3C4-EA974BC07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81400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669CF32F-DE22-4637-BB85-68481E088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648075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5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2.5 mm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BFF9141C-9720-47B1-8D05-8FF545214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38706" y="3581400"/>
            <a:ext cx="1286256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53B874E8-305A-495C-A816-7BAB53FC5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381" y="3648075"/>
            <a:ext cx="1152906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2.0 mm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A0A83A62-8C09-4F77-8516-75558B52C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962" y="3581400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3B1FEE5D-753C-47D4-93C1-9DE6F0503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1637" y="3648075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0.25T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FC04AE7B-D1AA-4A87-9E05-22DC7E9BFA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0827" y="3581400"/>
            <a:ext cx="1205865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0DD3D167-D5E3-44E9-85E3-4C4D27CE7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97502" y="3648075"/>
            <a:ext cx="1072515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+/- 0.05 mm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A3736B4E-D670-4978-B84C-100DD86AB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36692" y="3581400"/>
            <a:ext cx="3054858" cy="409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102B2897-9961-41CF-A707-05F61A2B7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03367" y="3648075"/>
            <a:ext cx="2921508" cy="3143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5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Non-stick compact line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5B01C277-65A2-44EA-AFC2-92B566900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095750"/>
            <a:ext cx="8039100" cy="438150"/>
          </a:xfrm>
          <a:prstGeom xmlns:a="http://schemas.openxmlformats.org/drawingml/2006/main" prst="roundRect">
            <a:avLst>
              <a:gd name="adj" fmla="val 17391"/>
            </a:avLst>
          </a:prstGeom>
          <a:solidFill xmlns:a="http://schemas.openxmlformats.org/drawingml/2006/main">
            <a:srgbClr val="DCFCE7"/>
          </a:solidFill>
          <a:ln xmlns:a="http://schemas.openxmlformats.org/drawingml/2006/main" w="9525">
            <a:solidFill>
              <a:srgbClr val="86EFAC"/>
            </a:solidFill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DD34AED5-CEFE-42FA-885F-E6E286B3B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238625"/>
            <a:ext cx="76200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47857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750" b="1">
                <a:solidFill>
                  <a:srgbClr val="047857"/>
                </a:solidFill>
                <a:latin typeface="Apple SD Gothic Neo"/>
                <a:ea typeface="Apple SD Gothic Neo"/>
                <a:cs typeface="Apple SD Gothic Neo"/>
              </a:rPr>
              <a:t>최종 값은 적용 조건, 소재 등급, 생산 검토에 따라 달라집니다.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35F1601A-4353-452A-B9FD-6ECB9FF8C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9074CF80-A1DA-4B09-9CD9-E3AE8CE7D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25" b="0">
                <a:solidFill>
                  <a:srgbClr val="607085"/>
                </a:solidFill>
                <a:latin typeface="Apple SD Gothic Neo"/>
                <a:ea typeface="Apple SD Gothic Neo"/>
                <a:cs typeface="Apple SD Gothic Neo"/>
              </a:rPr>
              <a:t>Pure-Flon 불소수지 튜빙 카탈로그 - RFQ reference, 2026-06-04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1E7FCB2C-721F-4715-832B-60D0D65B9B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79392149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8C3440F-6447-449F-B4D6-B91906116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371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0F6B8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00" b="1">
                <a:solidFill>
                  <a:srgbClr val="0F6B83"/>
                </a:solidFill>
                <a:latin typeface="Apple SD Gothic Neo"/>
                <a:ea typeface="Apple SD Gothic Neo"/>
                <a:cs typeface="Apple SD Gothic Neo"/>
              </a:rPr>
              <a:t>PTFE/PFA 미터 규격 압력 참고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4B9F054-0D13-4F47-8E28-5CDA6DC62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657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1875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PTFE/PFA 미터 규격 압력 참고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04F2EAE-1529-4290-B75A-9C5667266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99060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F6259D0-EBD7-4B9C-8355-D5DBFE352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105727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1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1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소재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B8B4B2E-B0F9-42B9-8A71-D41B53066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99060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31ADB48-0781-43C1-8000-6AA84D313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105727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1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1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규격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1156852-C70E-4D3F-8519-9E216C3D8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9906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E084DBC-FEA5-4EA8-BAC1-EA3B81CD8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10572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1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1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파열 압력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D48D792-0EB3-46C9-B674-BF24EC0D6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9906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CC7B40A-427B-4A24-8940-CAE5F682A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10572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1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1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사용 압력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37058A3-32C3-48E2-958E-0B0D21E12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99060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5F1B2B6-7366-4B32-BE8B-DB006FB61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105727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1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1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공차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8D2312A-5255-46B7-8A93-A9C628933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99060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762C7A0-3BD9-4267-BC6A-36618150E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105727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1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1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최소 굽힘 반경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928CB63-6235-4DEB-ACA6-B76C7782B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190625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C770AB7-8918-4E6B-B798-7ECA25577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1257300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PTFE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7BD0DB9-9B7B-4CF3-84BA-61970A745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1190625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94DFAEF-937C-4278-BD12-A052BE50E3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1257300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4/2 mm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E9E267B-F7BB-4C96-8BC2-FFB2627B6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119062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C2F6639-E822-4F3F-B513-CE7AA556D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125730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120 bar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76B9475-317E-4E27-BA85-3BDDE94951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119062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5982D35-5347-4E31-80C3-2A6E14E25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125730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30 bar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DA0F089-3F7B-45C0-AE23-CB15BCE02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1190625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375695C-10AD-41B6-A0FB-5FBC88FB4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1257300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+/- 0.15 mm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CB5C9D4-8FB4-4EEC-92E4-E1A065B9B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1190625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41E513C-8070-4F99-83F7-DACFD37D3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1257300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10 mm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9120883-671E-4F10-AAC4-70937F0A5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39065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F62EE10-F6D8-4F32-A558-A5E85A15A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145732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PTFE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FBA201F-D039-4648-B160-958BC86FF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139065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83E0E36-923F-4C5C-B88D-8031FEF69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145732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4/2.5 mm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8ABD506-9FED-4B7C-9852-93E06C5EC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139065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2D947B9-A27B-4A0B-971C-B6508B0CE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145732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100 bar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14BBA46-0104-429C-B4F2-492E683D9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139065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ADD318E-F625-446A-8127-2FF1B02C8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145732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25 bar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887E5A1-9865-47BE-B74C-1312F65C5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139065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A27FEBBC-9B46-48EC-AE7F-888C7D385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145732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+/- 0.15 mm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67ECD85-B6D5-42F4-8444-53E207AD4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139065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591FFD9-5579-485A-9198-3DA22DF62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145732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13 mm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53A3B49-6EC9-43DF-A40C-7600A9AC6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590675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E01A075-49D5-4F05-B1C4-F0BBF9B87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1657350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PTFE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3650FBE-A97C-4E12-922C-110D497ED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1590675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46F9D84A-76FA-4BFD-B3F3-C764C0FBF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1657350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4/3 mm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49FC340-A143-4DE2-8018-871951C14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159067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7CCC9B88-EC1B-4D14-97FE-0E1B74F8D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165735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65 bar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C9FFD504-1836-4784-9601-090A3F9C8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159067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5B9EBA86-DD80-482F-B603-15349AE25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165735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10 bar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61891401-E1AF-49AE-8DF9-CA7D659D3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1590675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82A4EB96-117F-4595-B18F-58CDD65E3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1657350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+/- 0.15 mm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63FDE010-CEBC-431C-9CBC-6B1B90D9C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1590675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800DBA5D-51C5-4F71-B53B-E71C04A4A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1657350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25 mm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69D44F17-0834-4CFA-B3EF-BA0B73E51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79070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E63D43CF-B0FD-4F09-B844-53BA76F68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185737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PTFE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A3EA9981-B592-42EB-8702-7B3CC5F53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179070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E78B13B4-2ECB-47D8-ACD4-19E731935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185737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8/6 mm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C459767A-2379-4D1F-86E8-BE8B1064C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17907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18739B42-E5DA-40E4-BB67-34ADE20C6B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18573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45 bar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60E77CB1-4584-42DB-A787-936C36EB5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17907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4C46C4D6-0907-46D3-B8E6-43CEEB50C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18573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10 bar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EBF7B0CF-DF93-4BE9-B0BC-B362B36A4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179070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853E2320-1CF5-40C3-9CFE-D749344B1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185737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+/- 0.20 mm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E84029C7-B907-49FE-84F0-6E00BD190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179070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C8D97AFB-52DA-414F-8EF1-D48002462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185737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45 mm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822615D7-F82E-4746-905E-B08CB6337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990725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538B45AA-1886-43DC-923F-4B577E699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2057400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PTFE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A86A445B-0600-480D-B6E7-E58D3FCA8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1990725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00F885BB-EB04-4AC6-BD5D-050778801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2057400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10/8 mm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25B14333-1CF9-4957-9DC4-0B824E1AE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199072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5F9F1C2C-006B-445A-A81A-DDC585FA3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205740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35 bar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BDE94444-DBA8-4DFF-8FD6-CC1D77E4B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199072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C50425FE-7E5F-4C20-8520-FC7F3DD34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205740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7.5 bar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C014F18C-537C-43B7-9D07-C1B4F25E6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1990725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87387391-3076-45E8-877E-9A6A726FC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2057400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+/- 0.20 mm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58042E09-C3B8-4D95-999D-5EB39BBDE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1990725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63BF67B9-5E21-4BAC-A39D-B716ED75F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2057400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70 mm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3045E55C-8683-484E-B42E-B9092C1E5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19075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279F1BC3-ABE4-4661-8E05-707F6D99B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225742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PTFE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4F13ADB7-2745-4DA1-85AB-2A86FFD8B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219075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90C8BFD3-1B56-4CC9-A1DA-138D16993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225742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12/10 mm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CC006F4A-DB80-4958-9797-277BBA92A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219075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AA0FFA16-9CD1-487A-934C-3299E5233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225742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30 bar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3DFDC204-E6B0-45AC-9590-CB017BB6E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219075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719CF953-96B2-4B71-9CDB-8477111E8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225742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6.25 bar</a:t>
            </a:r>
          </a:p>
        </p:txBody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F17585D0-EEFF-4B34-B6CA-51BC68138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219075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08C40E14-53E9-4AE7-8798-CCD1DEC5E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225742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+/- 0.20 mm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F0DAF4FC-F04E-4270-BE55-EC70E41CB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219075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664770F4-44FB-4446-91E0-260F627F5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225742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105 mm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F58EB6ED-4565-4504-9172-FAD9214DF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90775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A25C2250-EFD3-48B5-9CE6-8B4AB96F2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2457450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PTFE</a:t>
            </a:r>
          </a:p>
        </p:txBody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B6C55C89-F82F-4B5A-B313-A9C7F1199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2390775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4788031B-C234-4F0A-A52D-C0E9A8EC4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2457450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14/12 mm</a:t>
            </a:r>
          </a:p>
        </p:txBody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2E73EBA0-D3EB-4FEF-9F0D-AE63D9403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239077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A582DDA3-323F-4D3E-AA21-1A11636DA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245745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24 bar</a:t>
            </a:r>
          </a:p>
        </p:txBody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F4833F49-214B-432C-BA4F-19C926A8F6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239077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B87597D5-0B71-4208-91DB-8B11CFF9C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245745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5.5 bar</a:t>
            </a:r>
          </a:p>
        </p:txBody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7754D5D9-AABB-44C7-83BD-25AAA41FF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2390775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C2828225-6515-4240-A51B-BE7965D8A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2457450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+/- 0.20 mm</a:t>
            </a:r>
          </a:p>
        </p:txBody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63A5070D-A255-4AB1-AA1A-AEF3644CF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2390775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504884A1-41E7-477B-A4A2-55542D2B0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2457450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140 mm</a:t>
            </a:r>
          </a:p>
        </p:txBody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6467A56D-C56B-4792-AFFD-03E25614F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59080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C7102541-6254-42C2-A66A-AE0A5814A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265747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PTFE</a:t>
            </a:r>
          </a:p>
        </p:txBody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3FA21D62-7ED2-498C-826D-A8E772C68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259080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9D457C8C-300A-4D92-8906-8724C241E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265747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16/14 mm</a:t>
            </a:r>
          </a:p>
        </p:txBody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4EF6E74E-0E6E-42D9-90EA-A20F93A14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25908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BD799602-11AC-4419-85CA-D9AB585F50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26574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18 bar</a:t>
            </a:r>
          </a:p>
        </p:txBody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A757C4E6-DE6B-46E7-858E-CFA841CAC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25908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2B3C8BCF-29FA-40B6-8A15-0A3D0F3B0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26574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4.5 bar</a:t>
            </a:r>
          </a:p>
        </p:txBody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B9232AF4-3447-4727-B2C6-FAFF543B0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259080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F79E32E4-62C1-4A08-BBA6-44DD0EBAF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265747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+/- 0.30 mm</a:t>
            </a:r>
          </a:p>
        </p:txBody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2AAEB3E0-1D6D-44D3-A073-2CF3CAFF0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259080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C668FFBB-507D-477C-8DB9-D1302C02D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265747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140 mm</a:t>
            </a:r>
          </a:p>
        </p:txBody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343438CD-3D46-4385-91A2-4E64D1A21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790825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428F6CFF-8581-46A4-92B0-07BF060D2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2857500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PFA</a:t>
            </a:r>
          </a:p>
        </p:txBody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178D9B59-34AB-47DF-A7F4-5E8B731E9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2790825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0C72CC1E-608F-481C-8098-B35C51DD4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2857500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4/2 mm</a:t>
            </a:r>
          </a:p>
        </p:txBody>
      </p:sp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6FDDD067-FEE1-4D2C-97D8-26113D23A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279082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16" name="">
            <a:extLst xmlns:a="http://schemas.openxmlformats.org/drawingml/2006/main">
              <a:ext uri="{FF2B5EF4-FFF2-40B4-BE49-F238E27FC236}">
                <a16:creationId xmlns:a16="http://schemas.microsoft.com/office/drawing/2014/main" id="{1F54F056-2E9C-4A59-A611-8D24903B8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285750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120 bar</a:t>
            </a:r>
          </a:p>
        </p:txBody>
      </p:sp>
      <p:sp>
        <p:nvSpPr>
          <p:cNvPr id="117" name="">
            <a:extLst xmlns:a="http://schemas.openxmlformats.org/drawingml/2006/main">
              <a:ext uri="{FF2B5EF4-FFF2-40B4-BE49-F238E27FC236}">
                <a16:creationId xmlns:a16="http://schemas.microsoft.com/office/drawing/2014/main" id="{63991B79-B1BB-4AB4-937D-BA67DCD4F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279082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18" name="">
            <a:extLst xmlns:a="http://schemas.openxmlformats.org/drawingml/2006/main">
              <a:ext uri="{FF2B5EF4-FFF2-40B4-BE49-F238E27FC236}">
                <a16:creationId xmlns:a16="http://schemas.microsoft.com/office/drawing/2014/main" id="{F1CC8657-6CAE-4264-9DDC-8D29D0CF5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285750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30 bar</a:t>
            </a:r>
          </a:p>
        </p:txBody>
      </p:sp>
      <p:sp>
        <p:nvSpPr>
          <p:cNvPr id="119" name="">
            <a:extLst xmlns:a="http://schemas.openxmlformats.org/drawingml/2006/main">
              <a:ext uri="{FF2B5EF4-FFF2-40B4-BE49-F238E27FC236}">
                <a16:creationId xmlns:a16="http://schemas.microsoft.com/office/drawing/2014/main" id="{D1E0C2BF-2A1E-44AB-B8B9-4D57F3692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2790825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0" name="">
            <a:extLst xmlns:a="http://schemas.openxmlformats.org/drawingml/2006/main">
              <a:ext uri="{FF2B5EF4-FFF2-40B4-BE49-F238E27FC236}">
                <a16:creationId xmlns:a16="http://schemas.microsoft.com/office/drawing/2014/main" id="{D864CA35-E6F2-498A-B011-CD1ABC91D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2857500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+/- 0.10 mm</a:t>
            </a:r>
          </a:p>
        </p:txBody>
      </p:sp>
      <p:sp>
        <p:nvSpPr>
          <p:cNvPr id="121" name="">
            <a:extLst xmlns:a="http://schemas.openxmlformats.org/drawingml/2006/main">
              <a:ext uri="{FF2B5EF4-FFF2-40B4-BE49-F238E27FC236}">
                <a16:creationId xmlns:a16="http://schemas.microsoft.com/office/drawing/2014/main" id="{C2F95872-D31C-485C-AD2E-34FB53A23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2790825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2" name="">
            <a:extLst xmlns:a="http://schemas.openxmlformats.org/drawingml/2006/main">
              <a:ext uri="{FF2B5EF4-FFF2-40B4-BE49-F238E27FC236}">
                <a16:creationId xmlns:a16="http://schemas.microsoft.com/office/drawing/2014/main" id="{62C94291-B039-4914-BD19-147F56B4B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2857500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10 mm</a:t>
            </a:r>
          </a:p>
        </p:txBody>
      </p:sp>
      <p:sp>
        <p:nvSpPr>
          <p:cNvPr id="123" name="">
            <a:extLst xmlns:a="http://schemas.openxmlformats.org/drawingml/2006/main">
              <a:ext uri="{FF2B5EF4-FFF2-40B4-BE49-F238E27FC236}">
                <a16:creationId xmlns:a16="http://schemas.microsoft.com/office/drawing/2014/main" id="{FD1B5697-088D-4359-8799-EA74ECBA8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99085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4" name="">
            <a:extLst xmlns:a="http://schemas.openxmlformats.org/drawingml/2006/main">
              <a:ext uri="{FF2B5EF4-FFF2-40B4-BE49-F238E27FC236}">
                <a16:creationId xmlns:a16="http://schemas.microsoft.com/office/drawing/2014/main" id="{34F3AA28-2625-4D60-AB29-4A0B87298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305752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PFA</a:t>
            </a:r>
          </a:p>
        </p:txBody>
      </p:sp>
      <p:sp>
        <p:nvSpPr>
          <p:cNvPr id="125" name="">
            <a:extLst xmlns:a="http://schemas.openxmlformats.org/drawingml/2006/main">
              <a:ext uri="{FF2B5EF4-FFF2-40B4-BE49-F238E27FC236}">
                <a16:creationId xmlns:a16="http://schemas.microsoft.com/office/drawing/2014/main" id="{3EAEFC72-801E-4BE2-B0D9-62B8191BA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299085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6" name="">
            <a:extLst xmlns:a="http://schemas.openxmlformats.org/drawingml/2006/main">
              <a:ext uri="{FF2B5EF4-FFF2-40B4-BE49-F238E27FC236}">
                <a16:creationId xmlns:a16="http://schemas.microsoft.com/office/drawing/2014/main" id="{92A7F017-FD08-4276-BD40-392439B46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305752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4/2.5 mm</a:t>
            </a:r>
          </a:p>
        </p:txBody>
      </p:sp>
      <p:sp>
        <p:nvSpPr>
          <p:cNvPr id="127" name="">
            <a:extLst xmlns:a="http://schemas.openxmlformats.org/drawingml/2006/main">
              <a:ext uri="{FF2B5EF4-FFF2-40B4-BE49-F238E27FC236}">
                <a16:creationId xmlns:a16="http://schemas.microsoft.com/office/drawing/2014/main" id="{453F0D13-9E8F-4C55-AEBC-2CCE1F961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299085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8" name="">
            <a:extLst xmlns:a="http://schemas.openxmlformats.org/drawingml/2006/main">
              <a:ext uri="{FF2B5EF4-FFF2-40B4-BE49-F238E27FC236}">
                <a16:creationId xmlns:a16="http://schemas.microsoft.com/office/drawing/2014/main" id="{31C1D77C-A5EE-4453-B3EF-4BC7FB418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305752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100 bar</a:t>
            </a:r>
          </a:p>
        </p:txBody>
      </p:sp>
      <p:sp>
        <p:nvSpPr>
          <p:cNvPr id="129" name="">
            <a:extLst xmlns:a="http://schemas.openxmlformats.org/drawingml/2006/main">
              <a:ext uri="{FF2B5EF4-FFF2-40B4-BE49-F238E27FC236}">
                <a16:creationId xmlns:a16="http://schemas.microsoft.com/office/drawing/2014/main" id="{3C694906-CA0C-4919-B5D2-D012239A8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299085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30" name="">
            <a:extLst xmlns:a="http://schemas.openxmlformats.org/drawingml/2006/main">
              <a:ext uri="{FF2B5EF4-FFF2-40B4-BE49-F238E27FC236}">
                <a16:creationId xmlns:a16="http://schemas.microsoft.com/office/drawing/2014/main" id="{5066CFC9-AAA1-4D2C-9CD6-88818E6ED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305752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25 bar</a:t>
            </a:r>
          </a:p>
        </p:txBody>
      </p:sp>
      <p:sp>
        <p:nvSpPr>
          <p:cNvPr id="131" name="">
            <a:extLst xmlns:a="http://schemas.openxmlformats.org/drawingml/2006/main">
              <a:ext uri="{FF2B5EF4-FFF2-40B4-BE49-F238E27FC236}">
                <a16:creationId xmlns:a16="http://schemas.microsoft.com/office/drawing/2014/main" id="{D9549AFC-F487-46A6-9CA2-AC9DFA700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299085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32" name="">
            <a:extLst xmlns:a="http://schemas.openxmlformats.org/drawingml/2006/main">
              <a:ext uri="{FF2B5EF4-FFF2-40B4-BE49-F238E27FC236}">
                <a16:creationId xmlns:a16="http://schemas.microsoft.com/office/drawing/2014/main" id="{B496E2B1-040D-4F9F-8F98-4C59E088F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305752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+/- 0.10 mm</a:t>
            </a:r>
          </a:p>
        </p:txBody>
      </p:sp>
      <p:sp>
        <p:nvSpPr>
          <p:cNvPr id="133" name="">
            <a:extLst xmlns:a="http://schemas.openxmlformats.org/drawingml/2006/main">
              <a:ext uri="{FF2B5EF4-FFF2-40B4-BE49-F238E27FC236}">
                <a16:creationId xmlns:a16="http://schemas.microsoft.com/office/drawing/2014/main" id="{CC4F40D5-C562-4400-8250-5BBFA5E4A2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299085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34" name="">
            <a:extLst xmlns:a="http://schemas.openxmlformats.org/drawingml/2006/main">
              <a:ext uri="{FF2B5EF4-FFF2-40B4-BE49-F238E27FC236}">
                <a16:creationId xmlns:a16="http://schemas.microsoft.com/office/drawing/2014/main" id="{3B888F34-3278-4064-BA05-9408DE714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305752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13 mm</a:t>
            </a:r>
          </a:p>
        </p:txBody>
      </p:sp>
      <p:sp>
        <p:nvSpPr>
          <p:cNvPr id="135" name="">
            <a:extLst xmlns:a="http://schemas.openxmlformats.org/drawingml/2006/main">
              <a:ext uri="{FF2B5EF4-FFF2-40B4-BE49-F238E27FC236}">
                <a16:creationId xmlns:a16="http://schemas.microsoft.com/office/drawing/2014/main" id="{A93602FD-3ED3-443A-AF71-70031F84A1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190875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36" name="">
            <a:extLst xmlns:a="http://schemas.openxmlformats.org/drawingml/2006/main">
              <a:ext uri="{FF2B5EF4-FFF2-40B4-BE49-F238E27FC236}">
                <a16:creationId xmlns:a16="http://schemas.microsoft.com/office/drawing/2014/main" id="{1F45E3D6-9521-4487-88A1-37CB731F50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3257550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PFA</a:t>
            </a:r>
          </a:p>
        </p:txBody>
      </p:sp>
      <p:sp>
        <p:nvSpPr>
          <p:cNvPr id="137" name="">
            <a:extLst xmlns:a="http://schemas.openxmlformats.org/drawingml/2006/main">
              <a:ext uri="{FF2B5EF4-FFF2-40B4-BE49-F238E27FC236}">
                <a16:creationId xmlns:a16="http://schemas.microsoft.com/office/drawing/2014/main" id="{FF8646A9-A190-42F7-8AB8-B659BA99D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3190875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38" name="">
            <a:extLst xmlns:a="http://schemas.openxmlformats.org/drawingml/2006/main">
              <a:ext uri="{FF2B5EF4-FFF2-40B4-BE49-F238E27FC236}">
                <a16:creationId xmlns:a16="http://schemas.microsoft.com/office/drawing/2014/main" id="{7A6D1CA7-D7BD-44D5-857E-26101EE9F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3257550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4/3 mm</a:t>
            </a:r>
          </a:p>
        </p:txBody>
      </p:sp>
      <p:sp>
        <p:nvSpPr>
          <p:cNvPr id="139" name="">
            <a:extLst xmlns:a="http://schemas.openxmlformats.org/drawingml/2006/main">
              <a:ext uri="{FF2B5EF4-FFF2-40B4-BE49-F238E27FC236}">
                <a16:creationId xmlns:a16="http://schemas.microsoft.com/office/drawing/2014/main" id="{5E8C45A2-98FC-45F2-A491-A2A2FD78C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319087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0" name="">
            <a:extLst xmlns:a="http://schemas.openxmlformats.org/drawingml/2006/main">
              <a:ext uri="{FF2B5EF4-FFF2-40B4-BE49-F238E27FC236}">
                <a16:creationId xmlns:a16="http://schemas.microsoft.com/office/drawing/2014/main" id="{5A5869E2-D6D7-404D-849A-26EBCEE2D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325755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65 bar</a:t>
            </a:r>
          </a:p>
        </p:txBody>
      </p:sp>
      <p:sp>
        <p:nvSpPr>
          <p:cNvPr id="141" name="">
            <a:extLst xmlns:a="http://schemas.openxmlformats.org/drawingml/2006/main">
              <a:ext uri="{FF2B5EF4-FFF2-40B4-BE49-F238E27FC236}">
                <a16:creationId xmlns:a16="http://schemas.microsoft.com/office/drawing/2014/main" id="{58F07000-CFC4-4D59-8D40-0861BC291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319087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2" name="">
            <a:extLst xmlns:a="http://schemas.openxmlformats.org/drawingml/2006/main">
              <a:ext uri="{FF2B5EF4-FFF2-40B4-BE49-F238E27FC236}">
                <a16:creationId xmlns:a16="http://schemas.microsoft.com/office/drawing/2014/main" id="{6DD79AE4-7DAF-4649-9ECD-2D6CCD8E1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325755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10 bar</a:t>
            </a:r>
          </a:p>
        </p:txBody>
      </p:sp>
      <p:sp>
        <p:nvSpPr>
          <p:cNvPr id="143" name="">
            <a:extLst xmlns:a="http://schemas.openxmlformats.org/drawingml/2006/main">
              <a:ext uri="{FF2B5EF4-FFF2-40B4-BE49-F238E27FC236}">
                <a16:creationId xmlns:a16="http://schemas.microsoft.com/office/drawing/2014/main" id="{3079447A-BAD2-456C-A4C4-620C1B41C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3190875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4" name="">
            <a:extLst xmlns:a="http://schemas.openxmlformats.org/drawingml/2006/main">
              <a:ext uri="{FF2B5EF4-FFF2-40B4-BE49-F238E27FC236}">
                <a16:creationId xmlns:a16="http://schemas.microsoft.com/office/drawing/2014/main" id="{35B5CC45-C7FD-423E-BDDB-158688CDF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3257550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+/- 0.10 mm</a:t>
            </a:r>
          </a:p>
        </p:txBody>
      </p:sp>
      <p:sp>
        <p:nvSpPr>
          <p:cNvPr id="145" name="">
            <a:extLst xmlns:a="http://schemas.openxmlformats.org/drawingml/2006/main">
              <a:ext uri="{FF2B5EF4-FFF2-40B4-BE49-F238E27FC236}">
                <a16:creationId xmlns:a16="http://schemas.microsoft.com/office/drawing/2014/main" id="{CFBF5600-4D51-400B-8D38-6265DBA57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3190875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6" name="">
            <a:extLst xmlns:a="http://schemas.openxmlformats.org/drawingml/2006/main">
              <a:ext uri="{FF2B5EF4-FFF2-40B4-BE49-F238E27FC236}">
                <a16:creationId xmlns:a16="http://schemas.microsoft.com/office/drawing/2014/main" id="{D6C916DF-2F2C-4F76-BF79-33684F50B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3257550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25 mm</a:t>
            </a:r>
          </a:p>
        </p:txBody>
      </p:sp>
      <p:sp>
        <p:nvSpPr>
          <p:cNvPr id="147" name="">
            <a:extLst xmlns:a="http://schemas.openxmlformats.org/drawingml/2006/main">
              <a:ext uri="{FF2B5EF4-FFF2-40B4-BE49-F238E27FC236}">
                <a16:creationId xmlns:a16="http://schemas.microsoft.com/office/drawing/2014/main" id="{7110A7B1-3232-47C8-AD81-E4511BD40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39090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8" name="">
            <a:extLst xmlns:a="http://schemas.openxmlformats.org/drawingml/2006/main">
              <a:ext uri="{FF2B5EF4-FFF2-40B4-BE49-F238E27FC236}">
                <a16:creationId xmlns:a16="http://schemas.microsoft.com/office/drawing/2014/main" id="{1584C6A2-10B3-470C-BC58-E0C8B42255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345757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PFA</a:t>
            </a:r>
          </a:p>
        </p:txBody>
      </p:sp>
      <p:sp>
        <p:nvSpPr>
          <p:cNvPr id="149" name="">
            <a:extLst xmlns:a="http://schemas.openxmlformats.org/drawingml/2006/main">
              <a:ext uri="{FF2B5EF4-FFF2-40B4-BE49-F238E27FC236}">
                <a16:creationId xmlns:a16="http://schemas.microsoft.com/office/drawing/2014/main" id="{6942343B-3C7D-4A54-B1F7-A974009C5D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339090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50" name="">
            <a:extLst xmlns:a="http://schemas.openxmlformats.org/drawingml/2006/main">
              <a:ext uri="{FF2B5EF4-FFF2-40B4-BE49-F238E27FC236}">
                <a16:creationId xmlns:a16="http://schemas.microsoft.com/office/drawing/2014/main" id="{ED449A13-0474-4689-89A6-B5CB1F4F0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345757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8/6 mm</a:t>
            </a:r>
          </a:p>
        </p:txBody>
      </p:sp>
      <p:sp>
        <p:nvSpPr>
          <p:cNvPr id="151" name="">
            <a:extLst xmlns:a="http://schemas.openxmlformats.org/drawingml/2006/main">
              <a:ext uri="{FF2B5EF4-FFF2-40B4-BE49-F238E27FC236}">
                <a16:creationId xmlns:a16="http://schemas.microsoft.com/office/drawing/2014/main" id="{98244B57-DCCF-426A-9F89-DF37B343C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33909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52" name="">
            <a:extLst xmlns:a="http://schemas.openxmlformats.org/drawingml/2006/main">
              <a:ext uri="{FF2B5EF4-FFF2-40B4-BE49-F238E27FC236}">
                <a16:creationId xmlns:a16="http://schemas.microsoft.com/office/drawing/2014/main" id="{7811A71B-1838-4BE5-BF9C-15F8B5275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34575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45 bar</a:t>
            </a:r>
          </a:p>
        </p:txBody>
      </p:sp>
      <p:sp>
        <p:nvSpPr>
          <p:cNvPr id="153" name="">
            <a:extLst xmlns:a="http://schemas.openxmlformats.org/drawingml/2006/main">
              <a:ext uri="{FF2B5EF4-FFF2-40B4-BE49-F238E27FC236}">
                <a16:creationId xmlns:a16="http://schemas.microsoft.com/office/drawing/2014/main" id="{26E85ABB-1C3D-4E31-9F10-717A794F7A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33909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54" name="">
            <a:extLst xmlns:a="http://schemas.openxmlformats.org/drawingml/2006/main">
              <a:ext uri="{FF2B5EF4-FFF2-40B4-BE49-F238E27FC236}">
                <a16:creationId xmlns:a16="http://schemas.microsoft.com/office/drawing/2014/main" id="{9BF51479-1342-441E-BD33-B687465C1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34575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10 bar</a:t>
            </a:r>
          </a:p>
        </p:txBody>
      </p:sp>
      <p:sp>
        <p:nvSpPr>
          <p:cNvPr id="155" name="">
            <a:extLst xmlns:a="http://schemas.openxmlformats.org/drawingml/2006/main">
              <a:ext uri="{FF2B5EF4-FFF2-40B4-BE49-F238E27FC236}">
                <a16:creationId xmlns:a16="http://schemas.microsoft.com/office/drawing/2014/main" id="{5E7D9BA3-9C30-4356-9C2B-5E8D75E875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339090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56" name="">
            <a:extLst xmlns:a="http://schemas.openxmlformats.org/drawingml/2006/main">
              <a:ext uri="{FF2B5EF4-FFF2-40B4-BE49-F238E27FC236}">
                <a16:creationId xmlns:a16="http://schemas.microsoft.com/office/drawing/2014/main" id="{1459A3EB-0D24-4228-A2C6-D43615560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345757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+/- 0.10 mm</a:t>
            </a:r>
          </a:p>
        </p:txBody>
      </p:sp>
      <p:sp>
        <p:nvSpPr>
          <p:cNvPr id="157" name="">
            <a:extLst xmlns:a="http://schemas.openxmlformats.org/drawingml/2006/main">
              <a:ext uri="{FF2B5EF4-FFF2-40B4-BE49-F238E27FC236}">
                <a16:creationId xmlns:a16="http://schemas.microsoft.com/office/drawing/2014/main" id="{048E27B9-3C8A-4AE1-A63D-BDA6AA99A8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339090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58" name="">
            <a:extLst xmlns:a="http://schemas.openxmlformats.org/drawingml/2006/main">
              <a:ext uri="{FF2B5EF4-FFF2-40B4-BE49-F238E27FC236}">
                <a16:creationId xmlns:a16="http://schemas.microsoft.com/office/drawing/2014/main" id="{269C64B9-0527-482B-B2F7-F145603BA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345757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45 mm</a:t>
            </a:r>
          </a:p>
        </p:txBody>
      </p:sp>
      <p:sp>
        <p:nvSpPr>
          <p:cNvPr id="159" name="">
            <a:extLst xmlns:a="http://schemas.openxmlformats.org/drawingml/2006/main">
              <a:ext uri="{FF2B5EF4-FFF2-40B4-BE49-F238E27FC236}">
                <a16:creationId xmlns:a16="http://schemas.microsoft.com/office/drawing/2014/main" id="{CB8660C6-666F-49CB-9C24-41A64B6F0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590925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0" name="">
            <a:extLst xmlns:a="http://schemas.openxmlformats.org/drawingml/2006/main">
              <a:ext uri="{FF2B5EF4-FFF2-40B4-BE49-F238E27FC236}">
                <a16:creationId xmlns:a16="http://schemas.microsoft.com/office/drawing/2014/main" id="{A77D4C99-17EC-43B1-9C3F-986430948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3657600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PFA</a:t>
            </a:r>
          </a:p>
        </p:txBody>
      </p:sp>
      <p:sp>
        <p:nvSpPr>
          <p:cNvPr id="161" name="">
            <a:extLst xmlns:a="http://schemas.openxmlformats.org/drawingml/2006/main">
              <a:ext uri="{FF2B5EF4-FFF2-40B4-BE49-F238E27FC236}">
                <a16:creationId xmlns:a16="http://schemas.microsoft.com/office/drawing/2014/main" id="{1BEBEEE9-6284-405D-B1B7-9B29FDDD5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3590925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2" name="">
            <a:extLst xmlns:a="http://schemas.openxmlformats.org/drawingml/2006/main">
              <a:ext uri="{FF2B5EF4-FFF2-40B4-BE49-F238E27FC236}">
                <a16:creationId xmlns:a16="http://schemas.microsoft.com/office/drawing/2014/main" id="{706FD4DA-059E-4417-A83B-C7B0BE1F6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3657600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10/8 mm</a:t>
            </a:r>
          </a:p>
        </p:txBody>
      </p:sp>
      <p:sp>
        <p:nvSpPr>
          <p:cNvPr id="163" name="">
            <a:extLst xmlns:a="http://schemas.openxmlformats.org/drawingml/2006/main">
              <a:ext uri="{FF2B5EF4-FFF2-40B4-BE49-F238E27FC236}">
                <a16:creationId xmlns:a16="http://schemas.microsoft.com/office/drawing/2014/main" id="{37460DA8-13D3-4066-9F63-28D81322E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359092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4" name="">
            <a:extLst xmlns:a="http://schemas.openxmlformats.org/drawingml/2006/main">
              <a:ext uri="{FF2B5EF4-FFF2-40B4-BE49-F238E27FC236}">
                <a16:creationId xmlns:a16="http://schemas.microsoft.com/office/drawing/2014/main" id="{2E84B97F-A1DD-45AF-B7E8-4FAFC656D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365760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35 bar</a:t>
            </a:r>
          </a:p>
        </p:txBody>
      </p:sp>
      <p:sp>
        <p:nvSpPr>
          <p:cNvPr id="165" name="">
            <a:extLst xmlns:a="http://schemas.openxmlformats.org/drawingml/2006/main">
              <a:ext uri="{FF2B5EF4-FFF2-40B4-BE49-F238E27FC236}">
                <a16:creationId xmlns:a16="http://schemas.microsoft.com/office/drawing/2014/main" id="{D44A43C3-5A23-400D-9EC6-80E00BB566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359092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6" name="">
            <a:extLst xmlns:a="http://schemas.openxmlformats.org/drawingml/2006/main">
              <a:ext uri="{FF2B5EF4-FFF2-40B4-BE49-F238E27FC236}">
                <a16:creationId xmlns:a16="http://schemas.microsoft.com/office/drawing/2014/main" id="{45FFDDD6-610C-42B3-87EE-D7C38FEE6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365760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7.5 bar</a:t>
            </a:r>
          </a:p>
        </p:txBody>
      </p:sp>
      <p:sp>
        <p:nvSpPr>
          <p:cNvPr id="167" name="">
            <a:extLst xmlns:a="http://schemas.openxmlformats.org/drawingml/2006/main">
              <a:ext uri="{FF2B5EF4-FFF2-40B4-BE49-F238E27FC236}">
                <a16:creationId xmlns:a16="http://schemas.microsoft.com/office/drawing/2014/main" id="{E9A20833-ED5D-4109-B89F-56FC21B9B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3590925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8" name="">
            <a:extLst xmlns:a="http://schemas.openxmlformats.org/drawingml/2006/main">
              <a:ext uri="{FF2B5EF4-FFF2-40B4-BE49-F238E27FC236}">
                <a16:creationId xmlns:a16="http://schemas.microsoft.com/office/drawing/2014/main" id="{6F78CD2A-CD3D-4838-99C3-6BFCE93B1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3657600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+/- 0.10 mm</a:t>
            </a:r>
          </a:p>
        </p:txBody>
      </p:sp>
      <p:sp>
        <p:nvSpPr>
          <p:cNvPr id="169" name="">
            <a:extLst xmlns:a="http://schemas.openxmlformats.org/drawingml/2006/main">
              <a:ext uri="{FF2B5EF4-FFF2-40B4-BE49-F238E27FC236}">
                <a16:creationId xmlns:a16="http://schemas.microsoft.com/office/drawing/2014/main" id="{55F1AC66-45F9-4FDD-878E-2123B2906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3590925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70" name="">
            <a:extLst xmlns:a="http://schemas.openxmlformats.org/drawingml/2006/main">
              <a:ext uri="{FF2B5EF4-FFF2-40B4-BE49-F238E27FC236}">
                <a16:creationId xmlns:a16="http://schemas.microsoft.com/office/drawing/2014/main" id="{985C5EDC-C6A4-4D7D-89F4-5246F5934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3657600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70 mm</a:t>
            </a:r>
          </a:p>
        </p:txBody>
      </p:sp>
      <p:sp>
        <p:nvSpPr>
          <p:cNvPr id="171" name="">
            <a:extLst xmlns:a="http://schemas.openxmlformats.org/drawingml/2006/main">
              <a:ext uri="{FF2B5EF4-FFF2-40B4-BE49-F238E27FC236}">
                <a16:creationId xmlns:a16="http://schemas.microsoft.com/office/drawing/2014/main" id="{D8D9011A-BEE5-4D27-80B5-577E56B3F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79095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72" name="">
            <a:extLst xmlns:a="http://schemas.openxmlformats.org/drawingml/2006/main">
              <a:ext uri="{FF2B5EF4-FFF2-40B4-BE49-F238E27FC236}">
                <a16:creationId xmlns:a16="http://schemas.microsoft.com/office/drawing/2014/main" id="{266C9C68-0317-4A08-97B8-41D0D3348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385762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PFA</a:t>
            </a:r>
          </a:p>
        </p:txBody>
      </p:sp>
      <p:sp>
        <p:nvSpPr>
          <p:cNvPr id="173" name="">
            <a:extLst xmlns:a="http://schemas.openxmlformats.org/drawingml/2006/main">
              <a:ext uri="{FF2B5EF4-FFF2-40B4-BE49-F238E27FC236}">
                <a16:creationId xmlns:a16="http://schemas.microsoft.com/office/drawing/2014/main" id="{C3034AF4-144B-4E31-A68D-A057DCA1E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379095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74" name="">
            <a:extLst xmlns:a="http://schemas.openxmlformats.org/drawingml/2006/main">
              <a:ext uri="{FF2B5EF4-FFF2-40B4-BE49-F238E27FC236}">
                <a16:creationId xmlns:a16="http://schemas.microsoft.com/office/drawing/2014/main" id="{66C0D011-4D24-4040-A2F3-3C6CBA31F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385762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12/10 mm</a:t>
            </a:r>
          </a:p>
        </p:txBody>
      </p:sp>
      <p:sp>
        <p:nvSpPr>
          <p:cNvPr id="175" name="">
            <a:extLst xmlns:a="http://schemas.openxmlformats.org/drawingml/2006/main">
              <a:ext uri="{FF2B5EF4-FFF2-40B4-BE49-F238E27FC236}">
                <a16:creationId xmlns:a16="http://schemas.microsoft.com/office/drawing/2014/main" id="{FDA13933-C305-482D-81A7-6543FBEFF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379095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76" name="">
            <a:extLst xmlns:a="http://schemas.openxmlformats.org/drawingml/2006/main">
              <a:ext uri="{FF2B5EF4-FFF2-40B4-BE49-F238E27FC236}">
                <a16:creationId xmlns:a16="http://schemas.microsoft.com/office/drawing/2014/main" id="{2FB2621E-5222-4408-A5A5-38312E9B9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385762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30 bar</a:t>
            </a:r>
          </a:p>
        </p:txBody>
      </p:sp>
      <p:sp>
        <p:nvSpPr>
          <p:cNvPr id="177" name="">
            <a:extLst xmlns:a="http://schemas.openxmlformats.org/drawingml/2006/main">
              <a:ext uri="{FF2B5EF4-FFF2-40B4-BE49-F238E27FC236}">
                <a16:creationId xmlns:a16="http://schemas.microsoft.com/office/drawing/2014/main" id="{76CE0C50-7A08-4436-9A2E-C67D2D685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379095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78" name="">
            <a:extLst xmlns:a="http://schemas.openxmlformats.org/drawingml/2006/main">
              <a:ext uri="{FF2B5EF4-FFF2-40B4-BE49-F238E27FC236}">
                <a16:creationId xmlns:a16="http://schemas.microsoft.com/office/drawing/2014/main" id="{A05C497E-C1DF-4EDB-AB82-3ACDC5A4D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385762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6.25 bar</a:t>
            </a:r>
          </a:p>
        </p:txBody>
      </p:sp>
      <p:sp>
        <p:nvSpPr>
          <p:cNvPr id="179" name="">
            <a:extLst xmlns:a="http://schemas.openxmlformats.org/drawingml/2006/main">
              <a:ext uri="{FF2B5EF4-FFF2-40B4-BE49-F238E27FC236}">
                <a16:creationId xmlns:a16="http://schemas.microsoft.com/office/drawing/2014/main" id="{27E6BE37-7CBD-4EA7-90F9-A26236C77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379095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0" name="">
            <a:extLst xmlns:a="http://schemas.openxmlformats.org/drawingml/2006/main">
              <a:ext uri="{FF2B5EF4-FFF2-40B4-BE49-F238E27FC236}">
                <a16:creationId xmlns:a16="http://schemas.microsoft.com/office/drawing/2014/main" id="{C8D40089-5F40-46B1-BF9C-47C87311F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385762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+/- 0.10 mm</a:t>
            </a:r>
          </a:p>
        </p:txBody>
      </p:sp>
      <p:sp>
        <p:nvSpPr>
          <p:cNvPr id="181" name="">
            <a:extLst xmlns:a="http://schemas.openxmlformats.org/drawingml/2006/main">
              <a:ext uri="{FF2B5EF4-FFF2-40B4-BE49-F238E27FC236}">
                <a16:creationId xmlns:a16="http://schemas.microsoft.com/office/drawing/2014/main" id="{5ED72F42-0400-4BA6-9552-3737B8062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379095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2" name="">
            <a:extLst xmlns:a="http://schemas.openxmlformats.org/drawingml/2006/main">
              <a:ext uri="{FF2B5EF4-FFF2-40B4-BE49-F238E27FC236}">
                <a16:creationId xmlns:a16="http://schemas.microsoft.com/office/drawing/2014/main" id="{8F9DF8E8-1481-487B-9BD5-DBCA6D738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385762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105 mm</a:t>
            </a:r>
          </a:p>
        </p:txBody>
      </p:sp>
      <p:sp>
        <p:nvSpPr>
          <p:cNvPr id="183" name="">
            <a:extLst xmlns:a="http://schemas.openxmlformats.org/drawingml/2006/main">
              <a:ext uri="{FF2B5EF4-FFF2-40B4-BE49-F238E27FC236}">
                <a16:creationId xmlns:a16="http://schemas.microsoft.com/office/drawing/2014/main" id="{F2AF06B6-DCE7-4715-9C45-D1348E602A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990975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4" name="">
            <a:extLst xmlns:a="http://schemas.openxmlformats.org/drawingml/2006/main">
              <a:ext uri="{FF2B5EF4-FFF2-40B4-BE49-F238E27FC236}">
                <a16:creationId xmlns:a16="http://schemas.microsoft.com/office/drawing/2014/main" id="{878A7FBB-8363-42F6-9CBB-5A955673D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4057650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PFA</a:t>
            </a:r>
          </a:p>
        </p:txBody>
      </p:sp>
      <p:sp>
        <p:nvSpPr>
          <p:cNvPr id="185" name="">
            <a:extLst xmlns:a="http://schemas.openxmlformats.org/drawingml/2006/main">
              <a:ext uri="{FF2B5EF4-FFF2-40B4-BE49-F238E27FC236}">
                <a16:creationId xmlns:a16="http://schemas.microsoft.com/office/drawing/2014/main" id="{CA4628DA-C797-41D9-97E7-03E6BFF27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3990975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6" name="">
            <a:extLst xmlns:a="http://schemas.openxmlformats.org/drawingml/2006/main">
              <a:ext uri="{FF2B5EF4-FFF2-40B4-BE49-F238E27FC236}">
                <a16:creationId xmlns:a16="http://schemas.microsoft.com/office/drawing/2014/main" id="{C2465B46-8B08-4312-B10A-B98CE2F97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4057650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14/12 mm</a:t>
            </a:r>
          </a:p>
        </p:txBody>
      </p:sp>
      <p:sp>
        <p:nvSpPr>
          <p:cNvPr id="187" name="">
            <a:extLst xmlns:a="http://schemas.openxmlformats.org/drawingml/2006/main">
              <a:ext uri="{FF2B5EF4-FFF2-40B4-BE49-F238E27FC236}">
                <a16:creationId xmlns:a16="http://schemas.microsoft.com/office/drawing/2014/main" id="{61AEFF6E-B2FA-4FB1-BFBF-A01388E15A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399097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8" name="">
            <a:extLst xmlns:a="http://schemas.openxmlformats.org/drawingml/2006/main">
              <a:ext uri="{FF2B5EF4-FFF2-40B4-BE49-F238E27FC236}">
                <a16:creationId xmlns:a16="http://schemas.microsoft.com/office/drawing/2014/main" id="{2034FDDA-23F1-4D56-B9FE-4DF9FD40A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405765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24 bar</a:t>
            </a:r>
          </a:p>
        </p:txBody>
      </p:sp>
      <p:sp>
        <p:nvSpPr>
          <p:cNvPr id="189" name="">
            <a:extLst xmlns:a="http://schemas.openxmlformats.org/drawingml/2006/main">
              <a:ext uri="{FF2B5EF4-FFF2-40B4-BE49-F238E27FC236}">
                <a16:creationId xmlns:a16="http://schemas.microsoft.com/office/drawing/2014/main" id="{71ED7D78-29CF-4242-A1D5-9B8C63D88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3990975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90" name="">
            <a:extLst xmlns:a="http://schemas.openxmlformats.org/drawingml/2006/main">
              <a:ext uri="{FF2B5EF4-FFF2-40B4-BE49-F238E27FC236}">
                <a16:creationId xmlns:a16="http://schemas.microsoft.com/office/drawing/2014/main" id="{E854333B-9C7E-485F-A131-9448840AE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4057650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5.5 bar</a:t>
            </a:r>
          </a:p>
        </p:txBody>
      </p:sp>
      <p:sp>
        <p:nvSpPr>
          <p:cNvPr id="191" name="">
            <a:extLst xmlns:a="http://schemas.openxmlformats.org/drawingml/2006/main">
              <a:ext uri="{FF2B5EF4-FFF2-40B4-BE49-F238E27FC236}">
                <a16:creationId xmlns:a16="http://schemas.microsoft.com/office/drawing/2014/main" id="{E722EB78-5330-46F9-9484-958ADD58D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3990975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92" name="">
            <a:extLst xmlns:a="http://schemas.openxmlformats.org/drawingml/2006/main">
              <a:ext uri="{FF2B5EF4-FFF2-40B4-BE49-F238E27FC236}">
                <a16:creationId xmlns:a16="http://schemas.microsoft.com/office/drawing/2014/main" id="{516B30A6-257E-40B3-93D0-15434CFD2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4057650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+/- 0.10 mm</a:t>
            </a:r>
          </a:p>
        </p:txBody>
      </p:sp>
      <p:sp>
        <p:nvSpPr>
          <p:cNvPr id="193" name="">
            <a:extLst xmlns:a="http://schemas.openxmlformats.org/drawingml/2006/main">
              <a:ext uri="{FF2B5EF4-FFF2-40B4-BE49-F238E27FC236}">
                <a16:creationId xmlns:a16="http://schemas.microsoft.com/office/drawing/2014/main" id="{DE1388A9-57D7-4632-8AFB-C6D002A80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3990975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94" name="">
            <a:extLst xmlns:a="http://schemas.openxmlformats.org/drawingml/2006/main">
              <a:ext uri="{FF2B5EF4-FFF2-40B4-BE49-F238E27FC236}">
                <a16:creationId xmlns:a16="http://schemas.microsoft.com/office/drawing/2014/main" id="{61246A01-1505-4CB0-B5BB-1184A0AC7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4057650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140 mm</a:t>
            </a:r>
          </a:p>
        </p:txBody>
      </p:sp>
      <p:sp>
        <p:nvSpPr>
          <p:cNvPr id="195" name="">
            <a:extLst xmlns:a="http://schemas.openxmlformats.org/drawingml/2006/main">
              <a:ext uri="{FF2B5EF4-FFF2-40B4-BE49-F238E27FC236}">
                <a16:creationId xmlns:a16="http://schemas.microsoft.com/office/drawing/2014/main" id="{A5E81BC6-A3D1-4FDD-9AF8-3B1A758E1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191000"/>
            <a:ext cx="850049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96" name="">
            <a:extLst xmlns:a="http://schemas.openxmlformats.org/drawingml/2006/main">
              <a:ext uri="{FF2B5EF4-FFF2-40B4-BE49-F238E27FC236}">
                <a16:creationId xmlns:a16="http://schemas.microsoft.com/office/drawing/2014/main" id="{39000C99-E2AD-4444-910C-DDEB6E947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6725" y="4257675"/>
            <a:ext cx="716699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PFA</a:t>
            </a:r>
          </a:p>
        </p:txBody>
      </p:sp>
      <p:sp>
        <p:nvSpPr>
          <p:cNvPr id="197" name="">
            <a:extLst xmlns:a="http://schemas.openxmlformats.org/drawingml/2006/main">
              <a:ext uri="{FF2B5EF4-FFF2-40B4-BE49-F238E27FC236}">
                <a16:creationId xmlns:a16="http://schemas.microsoft.com/office/drawing/2014/main" id="{275C63BE-B5DB-4D67-B62B-35CF1F019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0099" y="4191000"/>
            <a:ext cx="1174410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98" name="">
            <a:extLst xmlns:a="http://schemas.openxmlformats.org/drawingml/2006/main">
              <a:ext uri="{FF2B5EF4-FFF2-40B4-BE49-F238E27FC236}">
                <a16:creationId xmlns:a16="http://schemas.microsoft.com/office/drawing/2014/main" id="{21A8F670-A602-4B94-B2BA-261282DFB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6774" y="4257675"/>
            <a:ext cx="1041060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16/14 mm</a:t>
            </a:r>
          </a:p>
        </p:txBody>
      </p:sp>
      <p:sp>
        <p:nvSpPr>
          <p:cNvPr id="199" name="">
            <a:extLst xmlns:a="http://schemas.openxmlformats.org/drawingml/2006/main">
              <a:ext uri="{FF2B5EF4-FFF2-40B4-BE49-F238E27FC236}">
                <a16:creationId xmlns:a16="http://schemas.microsoft.com/office/drawing/2014/main" id="{C8189497-6BF6-4F12-B604-21057DA6F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24508" y="41910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0" name="">
            <a:extLst xmlns:a="http://schemas.openxmlformats.org/drawingml/2006/main">
              <a:ext uri="{FF2B5EF4-FFF2-40B4-BE49-F238E27FC236}">
                <a16:creationId xmlns:a16="http://schemas.microsoft.com/office/drawing/2014/main" id="{E638904B-00CB-46DE-BF0B-979294A13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1183" y="42576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18 bar</a:t>
            </a:r>
          </a:p>
        </p:txBody>
      </p:sp>
      <p:sp>
        <p:nvSpPr>
          <p:cNvPr id="201" name="">
            <a:extLst xmlns:a="http://schemas.openxmlformats.org/drawingml/2006/main">
              <a:ext uri="{FF2B5EF4-FFF2-40B4-BE49-F238E27FC236}">
                <a16:creationId xmlns:a16="http://schemas.microsoft.com/office/drawing/2014/main" id="{121D856F-9E9F-4CC0-9D33-D0138C167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58160" y="4191000"/>
            <a:ext cx="1733652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2" name="">
            <a:extLst xmlns:a="http://schemas.openxmlformats.org/drawingml/2006/main">
              <a:ext uri="{FF2B5EF4-FFF2-40B4-BE49-F238E27FC236}">
                <a16:creationId xmlns:a16="http://schemas.microsoft.com/office/drawing/2014/main" id="{D21E9683-1D01-41B0-8E34-D4AF487AA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4835" y="4257675"/>
            <a:ext cx="1600302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4.5 bar</a:t>
            </a:r>
          </a:p>
        </p:txBody>
      </p:sp>
      <p:sp>
        <p:nvSpPr>
          <p:cNvPr id="203" name="">
            <a:extLst xmlns:a="http://schemas.openxmlformats.org/drawingml/2006/main">
              <a:ext uri="{FF2B5EF4-FFF2-40B4-BE49-F238E27FC236}">
                <a16:creationId xmlns:a16="http://schemas.microsoft.com/office/drawing/2014/main" id="{E081CF91-61B7-47BE-8E42-2AA1A5F698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91813" y="4191000"/>
            <a:ext cx="123033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4" name="">
            <a:extLst xmlns:a="http://schemas.openxmlformats.org/drawingml/2006/main">
              <a:ext uri="{FF2B5EF4-FFF2-40B4-BE49-F238E27FC236}">
                <a16:creationId xmlns:a16="http://schemas.microsoft.com/office/drawing/2014/main" id="{A657F921-3C35-44C1-B278-04E4F65EA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8488" y="4257675"/>
            <a:ext cx="109698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+/- 0.10 mm</a:t>
            </a:r>
          </a:p>
        </p:txBody>
      </p:sp>
      <p:sp>
        <p:nvSpPr>
          <p:cNvPr id="205" name="">
            <a:extLst xmlns:a="http://schemas.openxmlformats.org/drawingml/2006/main">
              <a:ext uri="{FF2B5EF4-FFF2-40B4-BE49-F238E27FC236}">
                <a16:creationId xmlns:a16="http://schemas.microsoft.com/office/drawing/2014/main" id="{01159047-57B3-4387-8697-6EBA29E9F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2146" y="4191000"/>
            <a:ext cx="1621804" cy="2000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6" name="">
            <a:extLst xmlns:a="http://schemas.openxmlformats.org/drawingml/2006/main">
              <a:ext uri="{FF2B5EF4-FFF2-40B4-BE49-F238E27FC236}">
                <a16:creationId xmlns:a16="http://schemas.microsoft.com/office/drawing/2014/main" id="{3A823A05-4E5D-4959-A3DA-8F2ADF4DA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8821" y="4257675"/>
            <a:ext cx="1488454" cy="104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35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140 mm</a:t>
            </a:r>
          </a:p>
        </p:txBody>
      </p:sp>
      <p:sp>
        <p:nvSpPr>
          <p:cNvPr id="207" name="">
            <a:extLst xmlns:a="http://schemas.openxmlformats.org/drawingml/2006/main">
              <a:ext uri="{FF2B5EF4-FFF2-40B4-BE49-F238E27FC236}">
                <a16:creationId xmlns:a16="http://schemas.microsoft.com/office/drawing/2014/main" id="{217D3CE7-DCE4-465A-A15A-6B70C9475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438650"/>
            <a:ext cx="80962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047857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0">
                <a:solidFill>
                  <a:srgbClr val="047857"/>
                </a:solidFill>
                <a:latin typeface="Apple SD Gothic Neo"/>
                <a:ea typeface="Apple SD Gothic Neo"/>
                <a:cs typeface="Apple SD Gothic Neo"/>
              </a:rPr>
              <a:t>압력 값은 23 deg C 기준 참고 입력이며 운전 온도 상승 시 낮아질 수 있습니다. 참고 표준: 적용 가능한 경우 ASTM D3295 PTFE, ASTM D3307 PFA.</a:t>
            </a:r>
          </a:p>
        </p:txBody>
      </p:sp>
      <p:sp>
        <p:nvSpPr>
          <p:cNvPr id="208" name="">
            <a:extLst xmlns:a="http://schemas.openxmlformats.org/drawingml/2006/main">
              <a:ext uri="{FF2B5EF4-FFF2-40B4-BE49-F238E27FC236}">
                <a16:creationId xmlns:a16="http://schemas.microsoft.com/office/drawing/2014/main" id="{C916949A-17C5-4ED1-99EA-4D578209A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209" name="">
            <a:extLst xmlns:a="http://schemas.openxmlformats.org/drawingml/2006/main">
              <a:ext uri="{FF2B5EF4-FFF2-40B4-BE49-F238E27FC236}">
                <a16:creationId xmlns:a16="http://schemas.microsoft.com/office/drawing/2014/main" id="{F7E87F18-8E1A-4FC6-B136-BA2091CB8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25" b="0">
                <a:solidFill>
                  <a:srgbClr val="607085"/>
                </a:solidFill>
                <a:latin typeface="Apple SD Gothic Neo"/>
                <a:ea typeface="Apple SD Gothic Neo"/>
                <a:cs typeface="Apple SD Gothic Neo"/>
              </a:rPr>
              <a:t>Pure-Flon 불소수지 튜빙 카탈로그 - RFQ reference, 2026-06-04</a:t>
            </a:r>
          </a:p>
        </p:txBody>
      </p:sp>
      <p:sp>
        <p:nvSpPr>
          <p:cNvPr id="210" name="">
            <a:extLst xmlns:a="http://schemas.openxmlformats.org/drawingml/2006/main">
              <a:ext uri="{FF2B5EF4-FFF2-40B4-BE49-F238E27FC236}">
                <a16:creationId xmlns:a16="http://schemas.microsoft.com/office/drawing/2014/main" id="{F1C1396C-B200-48EA-BF05-65E9946FA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89820913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3E4405C-8C69-4875-A866-698E1AF76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371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0F6B8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00" b="1">
                <a:solidFill>
                  <a:srgbClr val="0F6B83"/>
                </a:solidFill>
                <a:latin typeface="Apple SD Gothic Neo"/>
                <a:ea typeface="Apple SD Gothic Neo"/>
                <a:cs typeface="Apple SD Gothic Neo"/>
              </a:rPr>
              <a:t>PTFE/PFA 인치 규격 압력 참고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E0D6130-D1FD-4620-B302-DA9000895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657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1875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PTFE/PFA 인치 규격 압력 참고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DDA99BE-E2E0-428B-9E2B-AB5CBD073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1181100"/>
            <a:ext cx="91031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08D34D8-7006-4459-B36E-05DFD2738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1247775"/>
            <a:ext cx="77696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88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88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외경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0FD1061-4013-4F4A-94BC-80FF7C316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168" y="1181100"/>
            <a:ext cx="84963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B10E119-9BA5-4510-A695-CF32578928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0843" y="1247775"/>
            <a:ext cx="71628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88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88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두께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F523DC3-682A-4395-A31B-3466306AB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83798" y="1181100"/>
            <a:ext cx="1432233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7AE6237-1768-40B3-8A1C-5A4290B07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0473" y="1247775"/>
            <a:ext cx="1298883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88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88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OD/ID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0490265-B732-49D2-B28F-EAA33BA91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6031" y="118110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EAA732A-1A1F-4AD3-9959-B308305D3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2706" y="124777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88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88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파열 압력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83AD17C-F2B7-474B-97F0-B3AE64722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9788" y="118110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1080392-21C2-4D89-AD6F-9B0FD45B6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6463" y="124777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88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88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사용 압력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0186749-D208-4831-9A0B-F89C84679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546" y="1181100"/>
            <a:ext cx="11166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18D7461-8588-44BB-9196-770A4DA5D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21" y="1247775"/>
            <a:ext cx="9833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88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88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공차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8E0DCBD-B41B-48CB-8B6F-B992A4B5E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0202" y="1181100"/>
            <a:ext cx="175994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9DE738A-6D3F-4695-BC95-B939BA614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6877" y="1247775"/>
            <a:ext cx="162659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488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488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최소 굽힘 반경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F2F9F30-A71B-4F70-B588-4C275A4C3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1581150"/>
            <a:ext cx="91031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1B6666A-4E41-4106-9F56-0929FDB5D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1647825"/>
            <a:ext cx="77696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1/4"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25A97A3-40C1-4FAE-B8C1-91E34BF72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168" y="1581150"/>
            <a:ext cx="84963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65F33A7-D0D5-4DD3-AD7B-D1B7EBCAE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0843" y="1647825"/>
            <a:ext cx="71628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1.2T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A097AD5-D38A-4F18-A7DE-AD009051C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83798" y="1581150"/>
            <a:ext cx="1432233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33653EE-0017-4A08-B948-91506B76F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0473" y="1647825"/>
            <a:ext cx="1298883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6.35/3.96 mm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CD9BC50-9CCB-4202-9671-94EF095DF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6031" y="158115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EED0005-7D23-420C-A5E1-47CC66781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2706" y="164782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120 bar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ACDC330-80BC-43E8-BB94-6B057E227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9788" y="158115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7929A43-2E05-46FD-88DD-92DEA902D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6463" y="164782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30 bar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269E7FE-6338-4C76-86E9-4B2B9EE70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546" y="1581150"/>
            <a:ext cx="11166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21DBB2A-B631-4B2F-8122-6819CFCB0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21" y="1647825"/>
            <a:ext cx="9833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+/- 0.2 mm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3BA0054-76EA-4B03-BE23-5B8B1D247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0202" y="1581150"/>
            <a:ext cx="175994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FC2CEE5-9F06-4460-979A-F816BD86B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6877" y="1647825"/>
            <a:ext cx="162659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25 mm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7740E8C-8B51-445E-B813-118E94C7E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1981200"/>
            <a:ext cx="91031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9B1FC32-8830-489A-9EB6-4AF87C6DE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2047875"/>
            <a:ext cx="77696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3/8"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700CA88-D748-46A5-9D9A-99FD633BD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168" y="1981200"/>
            <a:ext cx="84963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6900A18-AA6A-4460-A0A1-A9EB7CBE5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0843" y="2047875"/>
            <a:ext cx="71628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1.5T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FBF51BB-B75D-4C6D-A1E7-EDCC7C7ED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83798" y="1981200"/>
            <a:ext cx="1432233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151C2C5-BCA6-43E2-821F-09BD4F959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0473" y="2047875"/>
            <a:ext cx="1298883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9.5/6.5 mm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DD9D65C-C44E-40C1-A709-8AF9A702F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6031" y="198120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86DB532-E43E-4BAE-9B35-1BB82E2B5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2706" y="204787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60 bar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312A6D8-7E52-41A3-9D11-EBDCC830A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9788" y="198120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4A8AF59A-9562-4E53-9170-4E34097A7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6463" y="204787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8.75 bar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E185B546-E3E5-40BF-8091-AF649FCAA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546" y="1981200"/>
            <a:ext cx="11166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BA38B994-FA8E-4583-BBEF-B3C27DA13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21" y="2047875"/>
            <a:ext cx="9833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+/- 0.2 mm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956E10C1-3436-4DE8-A2CB-0E4A2424F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0202" y="1981200"/>
            <a:ext cx="175994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42B10123-4892-447A-9B34-AA0AED3E9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6877" y="2047875"/>
            <a:ext cx="162659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40 mm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42F487C7-55B4-4934-8B34-D58726D8D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2381250"/>
            <a:ext cx="91031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01D003F4-EA8E-473E-BDDD-A0DA22302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2447925"/>
            <a:ext cx="77696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1/2"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31DDE7CD-605D-4981-BE03-A7E6D73D1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168" y="2381250"/>
            <a:ext cx="84963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0DC57B29-A802-4397-88D7-333930782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0843" y="2447925"/>
            <a:ext cx="71628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1.5T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D3F51C2B-CB0C-430F-BF02-1BFC6D12C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83798" y="2381250"/>
            <a:ext cx="1432233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DE8F3ACD-22BD-40CC-A3BF-02F762749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0473" y="2447925"/>
            <a:ext cx="1298883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12.7/9.7 mm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410AFAAB-8201-431A-B113-F4D08AF75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6031" y="238125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F1F4BAA3-BE95-4E58-8841-94835C179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2706" y="244792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30 bar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0D9EE59D-C15B-4DEB-A2B2-3D0934973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9788" y="238125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7592BFA2-5576-4B48-AC04-3A69B01A2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6463" y="244792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7.5 bar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715264FC-02D1-4ECA-8507-1D59113BC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546" y="2381250"/>
            <a:ext cx="11166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58BBB1E2-D49C-4802-A6AB-92121D9D2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21" y="2447925"/>
            <a:ext cx="9833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+/- 0.2 mm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D4FB40C3-FBC3-4686-8209-C93453CBB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0202" y="2381250"/>
            <a:ext cx="175994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EAF5B1B9-2979-4AED-A1CA-64C209F27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6877" y="2447925"/>
            <a:ext cx="162659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105 mm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8D6E548E-DD07-4A37-8D86-5D5FB03C4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2781300"/>
            <a:ext cx="91031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0B6119EB-E9CD-4BD5-945C-EA374955A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2847975"/>
            <a:ext cx="77696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3/4"</a:t>
            </a:r>
          </a:p>
        </p:txBody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13099F4D-3EE4-4648-A84B-AD4CADE87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168" y="2781300"/>
            <a:ext cx="84963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18419DFB-EDFA-401D-8A3E-56D8556BA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0843" y="2847975"/>
            <a:ext cx="71628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1.5T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5E2D4C32-D197-4776-ADDE-2FE4C4EE5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83798" y="2781300"/>
            <a:ext cx="1432233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50E3720C-158E-4994-AD33-40299B45E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0473" y="2847975"/>
            <a:ext cx="1298883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19/16 mm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B92A1682-E080-4C53-B586-8CAC25302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6031" y="278130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E9526B2A-593E-425E-AF6A-4466A8BDF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2706" y="284797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25 bar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402304BF-26CC-41FE-A90D-E0BEE129D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9788" y="278130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E1111797-1990-4F46-9C5F-D9DCE1CFF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6463" y="284797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6.25 bar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7BCD4486-FD31-421F-A454-526589096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546" y="2781300"/>
            <a:ext cx="11166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3924E436-7459-470C-AC1B-71F506DD88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21" y="2847975"/>
            <a:ext cx="9833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+/- 0.3 mm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3DE45FE7-7350-4DF7-963C-5147ED58B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0202" y="2781300"/>
            <a:ext cx="175994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6E18505E-42E3-43AA-B0B3-05B18E8E1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6877" y="2847975"/>
            <a:ext cx="162659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120 mm</a:t>
            </a:r>
          </a:p>
        </p:txBody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EC177A23-C435-421D-B9C2-4B00BC2F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" y="3181350"/>
            <a:ext cx="91031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BC7FADA9-2D52-49E0-9285-53FE0DF08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" y="3248025"/>
            <a:ext cx="77696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1"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7DED80BE-B1E5-414D-B2D9-A4636A17C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4168" y="3181350"/>
            <a:ext cx="849630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7001BC44-25FC-4F8F-B129-D4AA447D8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00843" y="3248025"/>
            <a:ext cx="716280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1.5T</a:t>
            </a:r>
          </a:p>
        </p:txBody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979A798B-B239-4061-8594-D06ED2E9B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83798" y="3181350"/>
            <a:ext cx="1432233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676163DB-2462-4CEE-AB8C-FC6BA1E33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0473" y="3248025"/>
            <a:ext cx="1298883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25.4/22.4 mm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405A1614-9056-4224-9168-41EDA1D3F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16031" y="318135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68312C50-B5F3-4E81-9A41-BD5A0C1F9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2706" y="324802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20 bar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E24ABC8C-027C-4C45-A18D-C682DF501B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9788" y="3181350"/>
            <a:ext cx="12137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05CAE158-A6EA-42C3-91FF-CA245C149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6463" y="3248025"/>
            <a:ext cx="10804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5.5 bar</a:t>
            </a:r>
          </a:p>
        </p:txBody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FB3B59D4-8414-49E2-8D21-3047831B5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546" y="3181350"/>
            <a:ext cx="1116657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1AC5B3EA-3D5C-45D6-8020-AF22D30D0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21" y="3248025"/>
            <a:ext cx="983307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+/- 0.3 mm</a:t>
            </a:r>
          </a:p>
        </p:txBody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AD5EA6A6-D9DE-40BA-9598-51B2CE3F1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0202" y="3181350"/>
            <a:ext cx="1759948" cy="400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57F534EE-056E-4BE5-86A9-268953DF17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6877" y="3248025"/>
            <a:ext cx="1626598" cy="30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4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430 mm</a:t>
            </a:r>
          </a:p>
        </p:txBody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94809016-9587-4A1D-A94D-131AB4145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886200"/>
            <a:ext cx="809625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90" b="0">
                <a:solidFill>
                  <a:srgbClr val="607085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90" b="0">
                <a:solidFill>
                  <a:srgbClr val="607085"/>
                </a:solidFill>
                <a:latin typeface="Apple SD Gothic Neo"/>
                <a:ea typeface="Apple SD Gothic Neo"/>
                <a:cs typeface="Apple SD Gothic Neo"/>
              </a:rPr>
              <a:t>압력 값은 23 deg C 기준 참고 입력이며 운전 온도 상승 시 낮아질 수 있습니다.</a:t>
            </a:r>
          </a:p>
        </p:txBody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422A720B-AD79-4F82-B59D-B3958B606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3448E3D5-86DF-4A85-9673-5D8EF89AD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25" b="0">
                <a:solidFill>
                  <a:srgbClr val="607085"/>
                </a:solidFill>
                <a:latin typeface="Apple SD Gothic Neo"/>
                <a:ea typeface="Apple SD Gothic Neo"/>
                <a:cs typeface="Apple SD Gothic Neo"/>
              </a:rPr>
              <a:t>Pure-Flon 불소수지 튜빙 카탈로그 - RFQ reference, 2026-06-04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9D7E3BC0-6B35-45FD-8FA0-A97D1A435D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353121414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7C57116-FA40-425D-8CCE-C37038FFB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371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0F6B8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00" b="1">
                <a:solidFill>
                  <a:srgbClr val="0F6B83"/>
                </a:solidFill>
                <a:latin typeface="Apple SD Gothic Neo"/>
                <a:ea typeface="Apple SD Gothic Neo"/>
                <a:cs typeface="Apple SD Gothic Neo"/>
              </a:rPr>
              <a:t>플렉시블 호스와 커스텀 엔지니어드 커넥터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ABCED66-33D5-484C-92E2-3EFDBC83E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657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1875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플렉시블 호스와 커스텀 엔지니어드 커넥터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4D0603B-4C71-49FE-9456-8D11EC4726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238250"/>
            <a:ext cx="9906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570E12F-763D-4A75-9480-4A5FBC158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1304925"/>
            <a:ext cx="857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6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6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경로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49ADC09-6AF5-4C9A-8054-1CB715271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1238250"/>
            <a:ext cx="2296391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53A5693-15A3-40F1-A214-C7C0CE1D7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9725" y="1304925"/>
            <a:ext cx="2163041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6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6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전달 정보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7F5477F-B78A-470E-8831-2542FA0D9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9441" y="1238250"/>
            <a:ext cx="1666009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EBA0153-6E19-4A1D-B396-0E83C37EE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6116" y="1304925"/>
            <a:ext cx="1532659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6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6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검토 결과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0D0FDB5-915D-44F0-9078-82818FEAF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019300"/>
            <a:ext cx="9906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C207877-9B31-4C17-B0E0-ABC67B560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085975"/>
            <a:ext cx="857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00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플렉시블 호스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8C6559C-429D-40E5-9EDC-72AC93AAA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2019300"/>
            <a:ext cx="2296391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02BD576-117B-4428-AB0E-05544CB65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9725" y="2085975"/>
            <a:ext cx="2163041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0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라우팅 형상, 굽힘 반경, 압력, 매체, 연결 방식.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0B3D891-2D21-4B27-9651-117679573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9441" y="2019300"/>
            <a:ext cx="1666009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1888A59-E269-41A9-936B-8CB0906F0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6116" y="2085975"/>
            <a:ext cx="1532659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0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플렉시블 호스 적용 조건 검토.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D8BB266-7FB3-4F2E-9786-584BF304C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2800350"/>
            <a:ext cx="9906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69F64AF-10E4-494C-9AA5-ACF446F75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867025"/>
            <a:ext cx="8572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00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커스텀 엔지니어드 커넥터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EF8FBBA-8560-44F2-9F80-4F696BEE0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2800350"/>
            <a:ext cx="2296391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024EBF7-B4BD-49E0-A287-26A847C12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9725" y="2867025"/>
            <a:ext cx="2163041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0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튜브 연결 조건.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40C14BB-1FDE-4C2B-98AF-0BEEDAB3B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39441" y="2800350"/>
            <a:ext cx="1666009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A440AD9-F55E-4DCE-A1F6-B20B5F1C6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6116" y="2867025"/>
            <a:ext cx="1532659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0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커스텀 커넥터 검토.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5e190765eed4169"/>
          <a:srcRect xmlns:a="http://schemas.openxmlformats.org/drawingml/2006/main" l="5649" t="0" r="564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829300" y="1238250"/>
            <a:ext cx="2762250" cy="1752600"/>
          </a:xfrm>
          <a:prstGeom xmlns:a="http://schemas.openxmlformats.org/drawingml/2006/main" prst="rect">
            <a:avLst/>
          </a:prstGeom>
        </p:spPr>
      </p:pic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9DF50DB-D306-45C4-B409-D27CEA3F7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43300"/>
            <a:ext cx="80391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EEF8FA"/>
          </a:solidFill>
          <a:ln xmlns:a="http://schemas.openxmlformats.org/drawingml/2006/main" w="9525">
            <a:solidFill>
              <a:srgbClr val="8DDCE8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94B5997-09E8-4D49-B0A1-DCE0F4A61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33800"/>
            <a:ext cx="752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0F6B8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750" b="1">
                <a:solidFill>
                  <a:srgbClr val="0F6B83"/>
                </a:solidFill>
                <a:latin typeface="Apple SD Gothic Neo"/>
                <a:ea typeface="Apple SD Gothic Neo"/>
                <a:cs typeface="Apple SD Gothic Neo"/>
              </a:rPr>
              <a:t>RFQ는 pure-flon.com/quote에서 접수하고 위 체크리스트를 함께 보내주세요.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0E6443A-B307-455C-B90F-B4740C4F3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784FBF0-B213-4DB3-85AD-A1920143D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25" b="0">
                <a:solidFill>
                  <a:srgbClr val="607085"/>
                </a:solidFill>
                <a:latin typeface="Apple SD Gothic Neo"/>
                <a:ea typeface="Apple SD Gothic Neo"/>
                <a:cs typeface="Apple SD Gothic Neo"/>
              </a:rPr>
              <a:t>Pure-Flon 불소수지 튜빙 카탈로그 - RFQ reference, 2026-06-04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4E3530F-AD11-4AB5-AFD9-14811B240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810864763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551D7FD-E04B-4798-953B-79E46F529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6700"/>
            <a:ext cx="37147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0F6B8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00" b="1">
                <a:solidFill>
                  <a:srgbClr val="0F6B83"/>
                </a:solidFill>
                <a:latin typeface="Apple SD Gothic Neo"/>
                <a:ea typeface="Apple SD Gothic Neo"/>
                <a:cs typeface="Apple SD Gothic Neo"/>
              </a:rPr>
              <a:t>RFQ 체크리스트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A3A0A40-B44C-4BE5-97DE-31D3466E5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9100"/>
            <a:ext cx="65722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1875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RFQ 체크리스트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CCEAA1A-639D-4177-AFEF-DEEDF78AC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123950"/>
            <a:ext cx="1901952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0C268E9-76AA-4367-A4D6-DA703787D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1190625"/>
            <a:ext cx="1768602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6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6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필수 입력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38AF806-975C-4AC4-9851-AAA5EAF731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1552" y="1123950"/>
            <a:ext cx="6022848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DF4F7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0998D27-196B-4555-8896-92F112E09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8227" y="1190625"/>
            <a:ext cx="5889498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6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63" b="1">
                <a:solidFill>
                  <a:srgbClr val="0B172A"/>
                </a:solidFill>
                <a:latin typeface="Apple SD Gothic Neo"/>
                <a:ea typeface="Apple SD Gothic Neo"/>
                <a:cs typeface="Apple SD Gothic Neo"/>
              </a:rPr>
              <a:t>예시 상세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DA3A199-FAA6-491D-A460-5E2417301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52575"/>
            <a:ext cx="1901952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27390BD-9500-4D94-A606-15386B6AB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1619250"/>
            <a:ext cx="1768602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00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사용 환경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CFA27EB-2012-4261-BCD7-13DCA0722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1552" y="1552575"/>
            <a:ext cx="6022848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E28FFC1-4B9C-4AAA-9BB3-992C02272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8227" y="1619250"/>
            <a:ext cx="5889498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0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화학 매체, 온도, 압력, 연속/간헐 운전 조건.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B36AE99-DEE2-40EC-A02F-3BB18BCFA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81200"/>
            <a:ext cx="1901952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34CD9CE-3B1F-466D-AA77-D54FFC239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047875"/>
            <a:ext cx="1768602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00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치수 목표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3B4F4A6-B420-498A-B962-13D415532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1552" y="1981200"/>
            <a:ext cx="6022848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C2325C9-0FEE-43DA-8425-4457D42E2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8227" y="2047875"/>
            <a:ext cx="5889498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0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ID, OD, 두께, 공차, 길이, 최소 굽힘 반경, 수량.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7739B56-9983-494D-91A6-CAB962FE6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09825"/>
            <a:ext cx="1901952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0FAC06F-179A-4DB2-A84D-B25B0ECD63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476500"/>
            <a:ext cx="1768602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00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소재 신호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272837A-9002-4EE9-800C-E3E8E3509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1552" y="2409825"/>
            <a:ext cx="6022848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D9D5441-2597-4997-9C25-D50CDC656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8227" y="2476500"/>
            <a:ext cx="5889498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0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PTFE, PFA, FEP, 호스, 커스텀 커넥터 또는 미정 여부.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4854999-B3A2-4B00-B366-827B3D714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38450"/>
            <a:ext cx="1901952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99B059E-7597-40B9-A682-964D514E7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2905125"/>
            <a:ext cx="1768602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00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품질/취급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671C422-4DE9-44B2-A141-DD84DE537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1552" y="2838450"/>
            <a:ext cx="6022848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A3B5B06-3457-4752-A1AC-3C64C95AC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8227" y="2905125"/>
            <a:ext cx="5889498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0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클린 취급, 포장, 투명성, 정전기 제어, 검사 요구.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E7163E8-2A46-43CC-8EC3-537028A2F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67075"/>
            <a:ext cx="1901952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6E1B0DB-B351-40BB-8F13-CD899DC0EF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" y="3333750"/>
            <a:ext cx="1768602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00" b="1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상업 정보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4358173-B1F2-4892-B720-1A511BADC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1552" y="3267075"/>
            <a:ext cx="6022848" cy="428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AFC"/>
          </a:solidFill>
          <a:ln xmlns:a="http://schemas.openxmlformats.org/drawingml/2006/main" w="7620">
            <a:solidFill>
              <a:srgbClr val="C9D7E2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E30D8B2-58FD-4707-80A4-67760A058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8227" y="3333750"/>
            <a:ext cx="5889498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60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600" b="0">
                <a:solidFill>
                  <a:srgbClr val="142033"/>
                </a:solidFill>
                <a:latin typeface="Apple SD Gothic Neo"/>
                <a:ea typeface="Apple SD Gothic Neo"/>
                <a:cs typeface="Apple SD Gothic Neo"/>
              </a:rPr>
              <a:t>목적 국가, 목표 일정, 샘플 필요 여부, 회신 이메일.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A7F7E10-0C21-4FFB-A61B-60574A9DA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48100"/>
            <a:ext cx="792480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172A"/>
          </a:solidFill>
          <a:ln xmlns:a="http://schemas.openxmlformats.org/drawingml/2006/main" w="0">
            <a:solidFill>
              <a:srgbClr val="0B172A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AD3053B-BB2B-4BA9-85AD-439B3944D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038600"/>
            <a:ext cx="171450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FFFFFF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900" b="1">
                <a:solidFill>
                  <a:srgbClr val="FFFFFF"/>
                </a:solidFill>
                <a:latin typeface="Apple SD Gothic Neo"/>
                <a:ea typeface="Apple SD Gothic Neo"/>
                <a:cs typeface="Apple SD Gothic Neo"/>
              </a:rPr>
              <a:t>다음 단계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7BBD24D-C367-4B46-BE3E-C3B2B6298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038600"/>
            <a:ext cx="5810250" cy="171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DDF4F7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750" b="1">
                <a:solidFill>
                  <a:srgbClr val="DDF4F7"/>
                </a:solidFill>
                <a:latin typeface="Apple SD Gothic Neo"/>
                <a:ea typeface="Apple SD Gothic Neo"/>
                <a:cs typeface="Apple SD Gothic Neo"/>
              </a:rPr>
              <a:t>RFQ는 pure-flon.com/quote에서 접수하고 위 체크리스트를 함께 보내주세요.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120D390-1E30-43B6-93B7-6A0DF77EF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10125"/>
            <a:ext cx="80772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7E2"/>
          </a:solidFill>
          <a:ln xmlns:a="http://schemas.openxmlformats.org/drawingml/2006/main" w="0">
            <a:solidFill>
              <a:srgbClr val="C9D7E2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BEB4FEE-8923-42D7-9635-6EBB1D278A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895850"/>
            <a:ext cx="59055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defRPr sz="525" b="0">
                <a:solidFill>
                  <a:srgbClr val="607085"/>
                </a:solidFill>
                <a:latin typeface="Apple SD Gothic Neo"/>
                <a:ea typeface="Apple SD Gothic Neo"/>
                <a:cs typeface="Apple SD Gothic Neo"/>
              </a:defRPr>
            </a:pPr>
            <a:r>
              <a:rPr sz="525" b="0">
                <a:solidFill>
                  <a:srgbClr val="607085"/>
                </a:solidFill>
                <a:latin typeface="Apple SD Gothic Neo"/>
                <a:ea typeface="Apple SD Gothic Neo"/>
                <a:cs typeface="Apple SD Gothic Neo"/>
              </a:rPr>
              <a:t>Pure-Flon 불소수지 튜빙 카탈로그 - RFQ reference, 2026-06-04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0202C8B-2B6F-4C78-971C-04EB4DE8F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895850"/>
            <a:ext cx="419100" cy="1238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>
              <a:alpha val="0"/>
            </a:srgbClr>
          </a:solidFill>
          <a:ln xmlns:a="http://schemas.openxmlformats.org/drawingml/2006/main" w="0">
            <a:solidFill>
              <a:srgbClr val="000000">
                <a:alpha val="0"/>
              </a:srgbClr>
            </a:solidFill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defRPr sz="525" b="0">
                <a:solidFill>
                  <a:srgbClr val="607085"/>
                </a:solidFill>
                <a:latin typeface="Aptos"/>
                <a:ea typeface="Aptos"/>
                <a:cs typeface="Aptos"/>
              </a:defRPr>
            </a:pPr>
            <a:r>
              <a:rPr sz="525" b="0">
                <a:solidFill>
                  <a:srgbClr val="607085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151672902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2026-06-04T02:02:07.3000000Z</dcterms:created>
  <dcterms:modified xsi:type="dcterms:W3CDTF">2026-06-04T02:02:07.3000000Z</dcterms:modified>
</coreProperties>
</file>