
<file path=[Content_Types].xml><?xml version="1.0" encoding="utf-8"?>
<Types xmlns="http://schemas.openxmlformats.org/package/2006/content-types">
  <Default Extension="xml" ContentType="application/vnd.openxmlformats-package.core-properties+xml"/>
  <Default Extension="png" ContentType="image/pn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f928427a84d8473d" /><Relationship Type="http://schemas.openxmlformats.org/officeDocument/2006/relationships/extended-properties" Target="/docProps/app.xml" Id="R64cb6f83953b40eb" /><Relationship Type="http://schemas.openxmlformats.org/officeDocument/2006/relationships/officeDocument" Target="/ppt/presentation.xml" Id="R63cea840a27f451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6b0c2082a3242dc"/>
  </p:sldMasterIdLst>
  <p:notesMasterIdLst>
    <p:notesMasterId xmlns:r="http://schemas.openxmlformats.org/officeDocument/2006/relationships" r:id="R9582c4b42dcb42ab"/>
  </p:notesMasterIdLst>
  <p:sldIdLst>
    <p:sldId xmlns:r="http://schemas.openxmlformats.org/officeDocument/2006/relationships" id="256" r:id="R8a223f9bac9440d5"/>
    <p:sldId xmlns:r="http://schemas.openxmlformats.org/officeDocument/2006/relationships" id="257" r:id="Rb21b4f1f9ec941f2"/>
    <p:sldId xmlns:r="http://schemas.openxmlformats.org/officeDocument/2006/relationships" id="258" r:id="R240bd15fbd9044dc"/>
    <p:sldId xmlns:r="http://schemas.openxmlformats.org/officeDocument/2006/relationships" id="259" r:id="R551713a41c51472d"/>
    <p:sldId xmlns:r="http://schemas.openxmlformats.org/officeDocument/2006/relationships" id="260" r:id="R031b0759c6714ce0"/>
    <p:sldId xmlns:r="http://schemas.openxmlformats.org/officeDocument/2006/relationships" id="261" r:id="R17fc1ca5c0fe43fd"/>
    <p:sldId xmlns:r="http://schemas.openxmlformats.org/officeDocument/2006/relationships" id="262" r:id="R45675403d6f04ec5"/>
    <p:sldId xmlns:r="http://schemas.openxmlformats.org/officeDocument/2006/relationships" id="263" r:id="Rba855d6a2f774c61"/>
    <p:sldId xmlns:r="http://schemas.openxmlformats.org/officeDocument/2006/relationships" id="264" r:id="R34c4c36067794bc9"/>
  </p:sldIdLst>
  <p:sldSz cx="9144000" cy="5143500"/>
  <p:notesSz cx="6858000" cy="9144000"/>
  <p:defaultTextStyle>
    <a:defPPr xmlns:a="http://schemas.openxmlformats.org/drawingml/2006/main">
      <a:defRPr lang="en-US"/>
    </a:defPPr>
    <a:lvl1pPr xmlns:a="http://schemas.openxmlformats.org/drawingml/2006/main" marL="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1pPr>
    <a:lvl2pPr xmlns:a="http://schemas.openxmlformats.org/drawingml/2006/main" marL="4572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2pPr>
    <a:lvl3pPr xmlns:a="http://schemas.openxmlformats.org/drawingml/2006/main" marL="9144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3pPr>
    <a:lvl4pPr xmlns:a="http://schemas.openxmlformats.org/drawingml/2006/main" marL="13716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4pPr>
    <a:lvl5pPr xmlns:a="http://schemas.openxmlformats.org/drawingml/2006/main" marL="18288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5pPr>
    <a:lvl6pPr xmlns:a="http://schemas.openxmlformats.org/drawingml/2006/main" marL="22860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6pPr>
    <a:lvl7pPr xmlns:a="http://schemas.openxmlformats.org/drawingml/2006/main" marL="27432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7pPr>
    <a:lvl8pPr xmlns:a="http://schemas.openxmlformats.org/drawingml/2006/main" marL="32004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8pPr>
    <a:lvl9pPr xmlns:a="http://schemas.openxmlformats.org/drawingml/2006/main" marL="36576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p="http://schemas.openxmlformats.org/presentationml/2006/main">
  <p:normalViewPr>
    <p:restoredLeft sz="15611"/>
    <p:restoredTop sz="94658"/>
  </p:normalViewPr>
  <p:slideViewPr>
    <p:cSldViewPr snapToGrid="0">
      <p:cViewPr varScale="1">
        <p:scale>
          <a:sx xmlns:a="http://schemas.openxmlformats.org/drawingml/2006/main" n="120" d="100"/>
          <a:sy xmlns:a="http://schemas.openxmlformats.org/drawingml/2006/main" n="120" d="100"/>
        </p:scale>
        <p:origin x="800" y="184"/>
      </p:cViewPr>
      <p:guideLst/>
    </p:cSldViewPr>
  </p:slideViewPr>
  <p:notesTextViewPr>
    <p:cViewPr>
      <p:scale>
        <a:sx xmlns:a="http://schemas.openxmlformats.org/drawingml/2006/main" n="1" d="1"/>
        <a:sy xmlns:a="http://schemas.openxmlformats.org/drawingml/2006/main" n="1" d="1"/>
      </p:scale>
      <p:origin x="0" y="0"/>
    </p:cViewPr>
  </p:notesTextViewPr>
  <p:gridSpacing cx="76200" cy="76200"/>
</p:viewPr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368a5d23008942db" /><Relationship Type="http://schemas.openxmlformats.org/officeDocument/2006/relationships/slideMaster" Target="/ppt/slideMasters/slideMaster1.xml" Id="Ra6b0c2082a3242dc" /><Relationship Type="http://schemas.openxmlformats.org/officeDocument/2006/relationships/notesMaster" Target="/ppt/notesMasters/notesMaster1.xml" Id="R9582c4b42dcb42ab" /><Relationship Type="http://schemas.openxmlformats.org/officeDocument/2006/relationships/presProps" Target="/ppt/presProps.xml" Id="R8eba4298c97740d5" /><Relationship Type="http://schemas.openxmlformats.org/officeDocument/2006/relationships/viewProps" Target="/ppt/viewProps.xml" Id="R66ae0e6ca4ad43cf" /><Relationship Type="http://schemas.openxmlformats.org/officeDocument/2006/relationships/tableStyles" Target="/ppt/tableStyles.xml" Id="Reb81ffb867b24e0e" /><Relationship Type="http://schemas.openxmlformats.org/officeDocument/2006/relationships/slide" Target="/ppt/slides/slide1.xml" Id="R8a223f9bac9440d5" /><Relationship Type="http://schemas.openxmlformats.org/officeDocument/2006/relationships/slide" Target="/ppt/slides/slide2.xml" Id="Rb21b4f1f9ec941f2" /><Relationship Type="http://schemas.openxmlformats.org/officeDocument/2006/relationships/slide" Target="/ppt/slides/slide3.xml" Id="R240bd15fbd9044dc" /><Relationship Type="http://schemas.openxmlformats.org/officeDocument/2006/relationships/slide" Target="/ppt/slides/slide4.xml" Id="R551713a41c51472d" /><Relationship Type="http://schemas.openxmlformats.org/officeDocument/2006/relationships/slide" Target="/ppt/slides/slide5.xml" Id="R031b0759c6714ce0" /><Relationship Type="http://schemas.openxmlformats.org/officeDocument/2006/relationships/slide" Target="/ppt/slides/slide6.xml" Id="R17fc1ca5c0fe43fd" /><Relationship Type="http://schemas.openxmlformats.org/officeDocument/2006/relationships/slide" Target="/ppt/slides/slide7.xml" Id="R45675403d6f04ec5" /><Relationship Type="http://schemas.openxmlformats.org/officeDocument/2006/relationships/slide" Target="/ppt/slides/slide8.xml" Id="Rba855d6a2f774c61" /><Relationship Type="http://schemas.openxmlformats.org/officeDocument/2006/relationships/slide" Target="/ppt/slides/slide9.xml" Id="R34c4c36067794bc9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065cd6b1ac644629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solidFill>
          <a:schemeClr val="dk1"/>
        </a:solidFill>
        <a:solidFill>
          <a:schemeClr val="accent1"/>
        </a:soli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1a1610a3269e47ee" /><Relationship Type="http://schemas.openxmlformats.org/officeDocument/2006/relationships/notesMaster" Target="/ppt/notesMasters/notesMaster1.xml" Id="R831af50f02294353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10b034389ac24058" /><Relationship Type="http://schemas.openxmlformats.org/officeDocument/2006/relationships/notesMaster" Target="/ppt/notesMasters/notesMaster1.xml" Id="R3c7e66b7ddda447d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b83c3a6aa4f345eb" /><Relationship Type="http://schemas.openxmlformats.org/officeDocument/2006/relationships/notesMaster" Target="/ppt/notesMasters/notesMaster1.xml" Id="R92b89d37365649dc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e2269b78e09444f3" /><Relationship Type="http://schemas.openxmlformats.org/officeDocument/2006/relationships/notesMaster" Target="/ppt/notesMasters/notesMaster1.xml" Id="R2a14378583a04875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1ce64c4a0a724083" /><Relationship Type="http://schemas.openxmlformats.org/officeDocument/2006/relationships/notesMaster" Target="/ppt/notesMasters/notesMaster1.xml" Id="R7d3eb5543ac84deb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fe7df97ac944477c" /><Relationship Type="http://schemas.openxmlformats.org/officeDocument/2006/relationships/notesMaster" Target="/ppt/notesMasters/notesMaster1.xml" Id="R7da6a176f19d4bd2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eb19f92e72e841a3" /><Relationship Type="http://schemas.openxmlformats.org/officeDocument/2006/relationships/notesMaster" Target="/ppt/notesMasters/notesMaster1.xml" Id="Ra38939723ad94b47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f261a58e9e6c492c" /><Relationship Type="http://schemas.openxmlformats.org/officeDocument/2006/relationships/notesMaster" Target="/ppt/notesMasters/notesMaster1.xml" Id="R93cd1961f3d94700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4dbaf320e17447c1" /><Relationship Type="http://schemas.openxmlformats.org/officeDocument/2006/relationships/notesMaster" Target="/ppt/notesMasters/notesMaster1.xml" Id="Rd2d09aed08ae4dfa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d2eb4b175454263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b68f1535d81e415b" /><Relationship Type="http://schemas.openxmlformats.org/officeDocument/2006/relationships/slideLayout" Target="/ppt/slideLayouts/slideLayout1.xml" Id="Rc9371155f3ca4983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9371155f3ca4983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solidFill>
          <a:schemeClr val="dk1"/>
        </a:solidFill>
        <a:solidFill>
          <a:schemeClr val="accent1"/>
        </a:soli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20461b516a4551" /><Relationship Type="http://schemas.openxmlformats.org/officeDocument/2006/relationships/image" Target="/ppt/media/image.png" Id="R85e4457f700644bb" /><Relationship Type="http://schemas.openxmlformats.org/officeDocument/2006/relationships/notesSlide" Target="/ppt/notesSlides/notesSlide1.xml" Id="Rea76f51056ee45f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38696963984889" /><Relationship Type="http://schemas.openxmlformats.org/officeDocument/2006/relationships/notesSlide" Target="/ppt/notesSlides/notesSlide2.xml" Id="R5e0524e0c60d49d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4341ce38484fc0" /><Relationship Type="http://schemas.openxmlformats.org/officeDocument/2006/relationships/notesSlide" Target="/ppt/notesSlides/notesSlide3.xml" Id="Rce38d6050ca7461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1b0d00bc4541e9" /><Relationship Type="http://schemas.openxmlformats.org/officeDocument/2006/relationships/image" Target="/ppt/media/image2.png" Id="Rf3e8bcfaaf294b61" /><Relationship Type="http://schemas.openxmlformats.org/officeDocument/2006/relationships/notesSlide" Target="/ppt/notesSlides/notesSlide4.xml" Id="R526c5311d7d147c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73f871ca2b4a81" /><Relationship Type="http://schemas.openxmlformats.org/officeDocument/2006/relationships/notesSlide" Target="/ppt/notesSlides/notesSlide5.xml" Id="R800f4471b265495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af5edced9e4d8e" /><Relationship Type="http://schemas.openxmlformats.org/officeDocument/2006/relationships/notesSlide" Target="/ppt/notesSlides/notesSlide6.xml" Id="R722fd30f52164e6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c79951e0394968" /><Relationship Type="http://schemas.openxmlformats.org/officeDocument/2006/relationships/notesSlide" Target="/ppt/notesSlides/notesSlide7.xml" Id="R074a8ffe17224096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23e462b7134158" /><Relationship Type="http://schemas.openxmlformats.org/officeDocument/2006/relationships/image" Target="/ppt/media/image3.png" Id="R8dc7364ca6ed4ad5" /><Relationship Type="http://schemas.openxmlformats.org/officeDocument/2006/relationships/notesSlide" Target="/ppt/notesSlides/notesSlide8.xml" Id="Rd07b33813c954fda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b2682e02ce450c" /><Relationship Type="http://schemas.openxmlformats.org/officeDocument/2006/relationships/notesSlide" Target="/ppt/notesSlides/notesSlide9.xml" Id="R29757faa7acf4cf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844721AC-850E-45BC-97C8-D158177530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5143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FAFC"/>
          </a:solidFill>
          <a:ln xmlns:a="http://schemas.openxmlformats.org/drawingml/2006/main" w="0">
            <a:solidFill>
              <a:srgbClr val="F3FAFC"/>
            </a:solidFill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1B1C5521-C377-47EE-8315-10FBE1B8AB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00700" y="0"/>
            <a:ext cx="3543300" cy="5143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B172A"/>
          </a:solidFill>
          <a:ln xmlns:a="http://schemas.openxmlformats.org/drawingml/2006/main" w="0">
            <a:solidFill>
              <a:srgbClr val="0B172A"/>
            </a:solidFill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FFD47B4B-B9EB-4FAB-BC15-5DC61E7016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28650"/>
            <a:ext cx="3429000" cy="209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675" b="1">
                <a:solidFill>
                  <a:srgbClr val="0F6B83"/>
                </a:solidFill>
                <a:latin typeface="Yu Gothic"/>
                <a:ea typeface="Yu Gothic"/>
                <a:cs typeface="Yu Gothic"/>
              </a:defRPr>
            </a:pPr>
            <a:r>
              <a:rPr sz="675" b="1">
                <a:solidFill>
                  <a:srgbClr val="0F6B83"/>
                </a:solidFill>
                <a:latin typeface="Yu Gothic"/>
                <a:ea typeface="Yu Gothic"/>
                <a:cs typeface="Yu Gothic"/>
              </a:rPr>
              <a:t>RFQ対応カタログ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CF94B13C-DAAC-4A79-A40F-DD28736508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990600"/>
            <a:ext cx="4438650" cy="990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2325" b="1">
                <a:solidFill>
                  <a:srgbClr val="0B172A"/>
                </a:solidFill>
                <a:latin typeface="Yu Gothic"/>
                <a:ea typeface="Yu Gothic"/>
                <a:cs typeface="Yu Gothic"/>
              </a:defRPr>
            </a:pPr>
            <a:r>
              <a:rPr sz="2325" b="1">
                <a:solidFill>
                  <a:srgbClr val="0B172A"/>
                </a:solidFill>
                <a:latin typeface="Yu Gothic"/>
                <a:ea typeface="Yu Gothic"/>
                <a:cs typeface="Yu Gothic"/>
              </a:rPr>
              <a:t>Pure-Flon フッ素樹脂チューブカタログ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31518FC5-F3AA-4970-AFB6-8B2CEE7322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2133600"/>
            <a:ext cx="4171950" cy="552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900" b="0">
                <a:solidFill>
                  <a:srgbClr val="142033"/>
                </a:solidFill>
                <a:latin typeface="Yu Gothic"/>
                <a:ea typeface="Yu Gothic"/>
                <a:cs typeface="Yu Gothic"/>
              </a:defRPr>
            </a:pPr>
            <a:r>
              <a:rPr sz="900" b="0">
                <a:solidFill>
                  <a:srgbClr val="142033"/>
                </a:solidFill>
                <a:latin typeface="Yu Gothic"/>
                <a:ea typeface="Yu Gothic"/>
                <a:cs typeface="Yu Gothic"/>
              </a:rPr>
              <a:t>PTFE、PFA、FEP、柔軟ホース、カスタム設計コネクター、メートル/インチ寸法をRFQ確認用に整理した技術カタログです。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7A151412-3E22-43BB-844F-EF022CF5BC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2895600"/>
            <a:ext cx="4229100" cy="628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750" b="1">
                <a:solidFill>
                  <a:srgbClr val="047857"/>
                </a:solidFill>
                <a:latin typeface="Yu Gothic"/>
                <a:ea typeface="Yu Gothic"/>
                <a:cs typeface="Yu Gothic"/>
              </a:defRPr>
            </a:pPr>
            <a:r>
              <a:rPr sz="750" b="1">
                <a:solidFill>
                  <a:srgbClr val="047857"/>
                </a:solidFill>
                <a:latin typeface="Yu Gothic"/>
                <a:ea typeface="Yu Gothic"/>
                <a:cs typeface="Yu Gothic"/>
              </a:rPr>
              <a:t>技術仕様表をPure-Flonの購買担当者向け確認フローとして再構成しています。会社紹介や供給元の連絡先情報は含めません。</a:t>
            </a:r>
          </a:p>
        </p:txBody>
      </p:sp>
      <p:pic>
        <p:nvPicPr>
          <p:cNvPr id="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85e4457f700644bb"/>
          <a:srcRect xmlns:a="http://schemas.openxmlformats.org/drawingml/2006/main" l="7642" t="0" r="7642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5905500" y="704850"/>
            <a:ext cx="2724150" cy="1809750"/>
          </a:xfrm>
          <a:prstGeom xmlns:a="http://schemas.openxmlformats.org/drawingml/2006/main" prst="rect">
            <a:avLst/>
          </a:prstGeom>
        </p:spPr>
      </p:pic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78016DB6-7EB8-4729-9A1D-C4ED0F4F9D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0" y="2895600"/>
            <a:ext cx="2667000" cy="800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FFFFFF"/>
                </a:solidFill>
                <a:latin typeface="Yu Gothic"/>
                <a:ea typeface="Yu Gothic"/>
                <a:cs typeface="Yu Gothic"/>
              </a:defRPr>
            </a:pPr>
            <a:r>
              <a:rPr sz="1275" b="1">
                <a:solidFill>
                  <a:srgbClr val="FFFFFF"/>
                </a:solidFill>
                <a:latin typeface="Yu Gothic"/>
                <a:ea typeface="Yu Gothic"/>
                <a:cs typeface="Yu Gothic"/>
              </a:rPr>
              <a:t>チューブ製品群、寸法、圧力参考値、システム部品を一つの流れで確認できます。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2CA112FC-A5AE-42FE-8276-EECF738237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0" y="4019550"/>
            <a:ext cx="2381250" cy="171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750" b="0">
                <a:solidFill>
                  <a:srgbClr val="CDEBF0"/>
                </a:solidFill>
                <a:latin typeface="Aptos"/>
                <a:ea typeface="Aptos"/>
                <a:cs typeface="Aptos"/>
              </a:defRPr>
            </a:pPr>
            <a:r>
              <a:rPr sz="750" b="0">
                <a:solidFill>
                  <a:srgbClr val="CDEBF0"/>
                </a:solidFill>
                <a:latin typeface="Aptos"/>
                <a:ea typeface="Aptos"/>
                <a:cs typeface="Aptos"/>
              </a:rPr>
              <a:t>Release 2026-06-04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0329C5E8-93E3-46DA-A8F8-FE4A4DE150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4810125"/>
            <a:ext cx="80772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D7E2"/>
          </a:solidFill>
          <a:ln xmlns:a="http://schemas.openxmlformats.org/drawingml/2006/main" w="0">
            <a:solidFill>
              <a:srgbClr val="C9D7E2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7740A3C0-FA17-4BFC-8305-C0EC44E101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4895850"/>
            <a:ext cx="5905500" cy="1238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525" b="0">
                <a:solidFill>
                  <a:srgbClr val="607085"/>
                </a:solidFill>
                <a:latin typeface="Yu Gothic"/>
                <a:ea typeface="Yu Gothic"/>
                <a:cs typeface="Yu Gothic"/>
              </a:defRPr>
            </a:pPr>
            <a:r>
              <a:rPr sz="525" b="0">
                <a:solidFill>
                  <a:srgbClr val="607085"/>
                </a:solidFill>
                <a:latin typeface="Yu Gothic"/>
                <a:ea typeface="Yu Gothic"/>
                <a:cs typeface="Yu Gothic"/>
              </a:rPr>
              <a:t>Pure-Flon フッ素樹脂チューブカタログ - RFQ reference, 2026-06-04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E8F71223-06C0-41CF-A9A2-F08CFE13EA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0" y="4895850"/>
            <a:ext cx="419100" cy="1238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r">
              <a:defRPr sz="525" b="0">
                <a:solidFill>
                  <a:srgbClr val="607085"/>
                </a:solidFill>
                <a:latin typeface="Aptos"/>
                <a:ea typeface="Aptos"/>
                <a:cs typeface="Aptos"/>
              </a:defRPr>
            </a:pPr>
            <a:r>
              <a:rPr sz="525" b="0">
                <a:solidFill>
                  <a:srgbClr val="607085"/>
                </a:solidFill>
                <a:latin typeface="Aptos"/>
                <a:ea typeface="Aptos"/>
                <a:cs typeface="Aptos"/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46362131"/>
      </p:ext>
    </p:extLst>
  </p:cSld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2C9FC89A-CDDA-4CA2-A341-F8B76B4DBD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266700"/>
            <a:ext cx="3714750" cy="171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600" b="1">
                <a:solidFill>
                  <a:srgbClr val="0F6B83"/>
                </a:solidFill>
                <a:latin typeface="Yu Gothic"/>
                <a:ea typeface="Yu Gothic"/>
                <a:cs typeface="Yu Gothic"/>
              </a:defRPr>
            </a:pPr>
            <a:r>
              <a:rPr sz="600" b="1">
                <a:solidFill>
                  <a:srgbClr val="0F6B83"/>
                </a:solidFill>
                <a:latin typeface="Yu Gothic"/>
                <a:ea typeface="Yu Gothic"/>
                <a:cs typeface="Yu Gothic"/>
              </a:rPr>
              <a:t>購買確認フロー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E1298EF8-1A09-4334-B0D1-C3CDAAF438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419100"/>
            <a:ext cx="6572250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0B172A"/>
                </a:solidFill>
                <a:latin typeface="Yu Gothic"/>
                <a:ea typeface="Yu Gothic"/>
                <a:cs typeface="Yu Gothic"/>
              </a:defRPr>
            </a:pPr>
            <a:r>
              <a:rPr sz="1875" b="1">
                <a:solidFill>
                  <a:srgbClr val="0B172A"/>
                </a:solidFill>
                <a:latin typeface="Yu Gothic"/>
                <a:ea typeface="Yu Gothic"/>
                <a:cs typeface="Yu Gothic"/>
              </a:rPr>
              <a:t>チューブ製品群、寸法、圧力参考値、システム部品を一つの流れで確認できます。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604BA9A4-4067-4C7F-A8BD-79E3004882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952500"/>
            <a:ext cx="6191250" cy="285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788" b="0">
                <a:solidFill>
                  <a:srgbClr val="607085"/>
                </a:solidFill>
                <a:latin typeface="Yu Gothic"/>
                <a:ea typeface="Yu Gothic"/>
                <a:cs typeface="Yu Gothic"/>
              </a:defRPr>
            </a:pPr>
            <a:r>
              <a:rPr sz="788" b="0">
                <a:solidFill>
                  <a:srgbClr val="607085"/>
                </a:solidFill>
                <a:latin typeface="Yu Gothic"/>
                <a:ea typeface="Yu Gothic"/>
                <a:cs typeface="Yu Gothic"/>
              </a:rPr>
              <a:t>PTFE、PFA、FEP、柔軟ホース、カスタム設計コネクター、メートル/インチ寸法をRFQ確認用に整理した技術カタログです。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B9F1CDB3-67DE-4FEE-9EDA-0E57658BF7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466850"/>
            <a:ext cx="1565135" cy="609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DF4F7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F1B3DA50-C95B-43ED-8AEB-499E257B39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1533525"/>
            <a:ext cx="1431785" cy="514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563" b="1">
                <a:solidFill>
                  <a:srgbClr val="0B172A"/>
                </a:solidFill>
                <a:latin typeface="Yu Gothic"/>
                <a:ea typeface="Yu Gothic"/>
                <a:cs typeface="Yu Gothic"/>
              </a:defRPr>
            </a:pPr>
            <a:r>
              <a:rPr sz="563" b="1">
                <a:solidFill>
                  <a:srgbClr val="0B172A"/>
                </a:solidFill>
                <a:latin typeface="Yu Gothic"/>
                <a:ea typeface="Yu Gothic"/>
                <a:cs typeface="Yu Gothic"/>
              </a:rPr>
              <a:t>確認ステップ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BAAEA573-5FE2-437F-A7CA-4A64EECB02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117585" y="1466850"/>
            <a:ext cx="3485981" cy="609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DF4F7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5C1D8AA0-88BD-4A4C-AB46-84C6EFF724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184260" y="1533525"/>
            <a:ext cx="3352631" cy="514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563" b="1">
                <a:solidFill>
                  <a:srgbClr val="0B172A"/>
                </a:solidFill>
                <a:latin typeface="Yu Gothic"/>
                <a:ea typeface="Yu Gothic"/>
                <a:cs typeface="Yu Gothic"/>
              </a:defRPr>
            </a:pPr>
            <a:r>
              <a:rPr sz="563" b="1">
                <a:solidFill>
                  <a:srgbClr val="0B172A"/>
                </a:solidFill>
                <a:latin typeface="Yu Gothic"/>
                <a:ea typeface="Yu Gothic"/>
                <a:cs typeface="Yu Gothic"/>
              </a:rPr>
              <a:t>準備する情報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A684BF5D-DEFF-4DA1-AD84-31E23A5BC7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03566" y="1466850"/>
            <a:ext cx="2987984" cy="609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DF4F7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485A2560-8FD1-456A-8F05-F9D3353CEC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70241" y="1533525"/>
            <a:ext cx="2854634" cy="514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563" b="1">
                <a:solidFill>
                  <a:srgbClr val="0B172A"/>
                </a:solidFill>
                <a:latin typeface="Yu Gothic"/>
                <a:ea typeface="Yu Gothic"/>
                <a:cs typeface="Yu Gothic"/>
              </a:defRPr>
            </a:pPr>
            <a:r>
              <a:rPr sz="563" b="1">
                <a:solidFill>
                  <a:srgbClr val="0B172A"/>
                </a:solidFill>
                <a:latin typeface="Yu Gothic"/>
                <a:ea typeface="Yu Gothic"/>
                <a:cs typeface="Yu Gothic"/>
              </a:rPr>
              <a:t>Pure-Flon確認結果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F0107CA2-BFD9-4998-B5AE-92B138CE3A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2076450"/>
            <a:ext cx="1565135" cy="609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AFC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4BD127C4-CDE3-4614-8BFA-365EFD20D9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2143125"/>
            <a:ext cx="1431785" cy="514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623" b="1">
                <a:solidFill>
                  <a:srgbClr val="142033"/>
                </a:solidFill>
                <a:latin typeface="Yu Gothic"/>
                <a:ea typeface="Yu Gothic"/>
                <a:cs typeface="Yu Gothic"/>
              </a:defRPr>
            </a:pPr>
            <a:r>
              <a:rPr sz="623" b="1">
                <a:solidFill>
                  <a:srgbClr val="142033"/>
                </a:solidFill>
                <a:latin typeface="Yu Gothic"/>
                <a:ea typeface="Yu Gothic"/>
                <a:cs typeface="Yu Gothic"/>
              </a:rPr>
              <a:t>材料候補を絞る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43000540-7B95-4104-8693-513FA7738E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117585" y="2076450"/>
            <a:ext cx="3485981" cy="609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AFC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5DAC48F1-449E-4A9C-82F1-845F49CAB0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184260" y="2143125"/>
            <a:ext cx="3352631" cy="514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623" b="0">
                <a:solidFill>
                  <a:srgbClr val="142033"/>
                </a:solidFill>
                <a:latin typeface="Yu Gothic"/>
                <a:ea typeface="Yu Gothic"/>
                <a:cs typeface="Yu Gothic"/>
              </a:defRPr>
            </a:pPr>
            <a:r>
              <a:rPr sz="623" b="0">
                <a:solidFill>
                  <a:srgbClr val="142033"/>
                </a:solidFill>
                <a:latin typeface="Yu Gothic"/>
                <a:ea typeface="Yu Gothic"/>
                <a:cs typeface="Yu Gothic"/>
              </a:rPr>
              <a:t>媒体、温度、圧力、透明検査、静電気管理、クリーン取扱い要件。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77076299-0FE7-47EF-BD21-32C22C85D1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03566" y="2076450"/>
            <a:ext cx="2987984" cy="609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AFC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02AB1223-60CE-48FC-8783-C734B1A8AF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70241" y="2143125"/>
            <a:ext cx="2854634" cy="514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623" b="0">
                <a:solidFill>
                  <a:srgbClr val="142033"/>
                </a:solidFill>
                <a:latin typeface="Yu Gothic"/>
                <a:ea typeface="Yu Gothic"/>
                <a:cs typeface="Yu Gothic"/>
              </a:defRPr>
            </a:pPr>
            <a:r>
              <a:rPr sz="623" b="0">
                <a:solidFill>
                  <a:srgbClr val="142033"/>
                </a:solidFill>
                <a:latin typeface="Yu Gothic"/>
                <a:ea typeface="Yu Gothic"/>
                <a:cs typeface="Yu Gothic"/>
              </a:rPr>
              <a:t>PTFE、PFA、FEP、ホース、カスタムコネクターの優先確認ルート。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EF4AC07B-D905-4546-A134-E208E39916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2686050"/>
            <a:ext cx="1565135" cy="609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612DFCC2-92C5-4FB7-B321-4E41DA34BF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2752725"/>
            <a:ext cx="1431785" cy="514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623" b="1">
                <a:solidFill>
                  <a:srgbClr val="142033"/>
                </a:solidFill>
                <a:latin typeface="Yu Gothic"/>
                <a:ea typeface="Yu Gothic"/>
                <a:cs typeface="Yu Gothic"/>
              </a:defRPr>
            </a:pPr>
            <a:r>
              <a:rPr sz="623" b="1">
                <a:solidFill>
                  <a:srgbClr val="142033"/>
                </a:solidFill>
                <a:latin typeface="Yu Gothic"/>
                <a:ea typeface="Yu Gothic"/>
                <a:cs typeface="Yu Gothic"/>
              </a:rPr>
              <a:t>寸法を確認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AA35CFCD-B7CD-419D-851E-04FB23227F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117585" y="2686050"/>
            <a:ext cx="3485981" cy="609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0BDB0407-DDBB-46E8-8F87-D899257DFA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184260" y="2752725"/>
            <a:ext cx="3352631" cy="514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623" b="0">
                <a:solidFill>
                  <a:srgbClr val="142033"/>
                </a:solidFill>
                <a:latin typeface="Yu Gothic"/>
                <a:ea typeface="Yu Gothic"/>
                <a:cs typeface="Yu Gothic"/>
              </a:defRPr>
            </a:pPr>
            <a:r>
              <a:rPr sz="623" b="0">
                <a:solidFill>
                  <a:srgbClr val="142033"/>
                </a:solidFill>
                <a:latin typeface="Yu Gothic"/>
                <a:ea typeface="Yu Gothic"/>
                <a:cs typeface="Yu Gothic"/>
              </a:rPr>
              <a:t>ID、OD、肉厚、公差、長さ、曲げ半径、数量。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74F80EF7-FF74-417C-BABA-FD7620A9A9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03566" y="2686050"/>
            <a:ext cx="2987984" cy="609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82FB88AB-115C-4663-9654-AFF33BCE59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70241" y="2752725"/>
            <a:ext cx="2854634" cy="514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623" b="0">
                <a:solidFill>
                  <a:srgbClr val="142033"/>
                </a:solidFill>
                <a:latin typeface="Yu Gothic"/>
                <a:ea typeface="Yu Gothic"/>
                <a:cs typeface="Yu Gothic"/>
              </a:defRPr>
            </a:pPr>
            <a:r>
              <a:rPr sz="623" b="0">
                <a:solidFill>
                  <a:srgbClr val="142033"/>
                </a:solidFill>
                <a:latin typeface="Yu Gothic"/>
                <a:ea typeface="Yu Gothic"/>
                <a:cs typeface="Yu Gothic"/>
              </a:rPr>
              <a:t>メートル/インチ寸法確認と製造可否メモ。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7E441BC1-4A3C-4B12-98CA-F05E179E26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3295650"/>
            <a:ext cx="1565135" cy="609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AFC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C433F603-09CE-4AF8-8FB8-BD6CB5196F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3362325"/>
            <a:ext cx="1431785" cy="514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623" b="1">
                <a:solidFill>
                  <a:srgbClr val="142033"/>
                </a:solidFill>
                <a:latin typeface="Yu Gothic"/>
                <a:ea typeface="Yu Gothic"/>
                <a:cs typeface="Yu Gothic"/>
              </a:defRPr>
            </a:pPr>
            <a:r>
              <a:rPr sz="623" b="1">
                <a:solidFill>
                  <a:srgbClr val="142033"/>
                </a:solidFill>
                <a:latin typeface="Yu Gothic"/>
                <a:ea typeface="Yu Gothic"/>
                <a:cs typeface="Yu Gothic"/>
              </a:rPr>
              <a:t>RFQを送信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8CFA54AD-7E80-4C3F-9F08-210E902CCD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117585" y="3295650"/>
            <a:ext cx="3485981" cy="609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AFC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C907BC62-AB01-4E4C-9B6B-878A9F20E1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184260" y="3362325"/>
            <a:ext cx="3352631" cy="514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623" b="0">
                <a:solidFill>
                  <a:srgbClr val="142033"/>
                </a:solidFill>
                <a:latin typeface="Yu Gothic"/>
                <a:ea typeface="Yu Gothic"/>
                <a:cs typeface="Yu Gothic"/>
              </a:defRPr>
            </a:pPr>
            <a:r>
              <a:rPr sz="623" b="0">
                <a:solidFill>
                  <a:srgbClr val="142033"/>
                </a:solidFill>
                <a:latin typeface="Yu Gothic"/>
                <a:ea typeface="Yu Gothic"/>
                <a:cs typeface="Yu Gothic"/>
              </a:rPr>
              <a:t>使用環境、希望納期、仕向国、証明書や包装要件。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0246835F-5E5B-489D-91ED-A505F23B13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03566" y="3295650"/>
            <a:ext cx="2987984" cy="609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AFC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115531CA-9010-4661-ACCA-5C9350D686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70241" y="3362325"/>
            <a:ext cx="2854634" cy="514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623" b="0">
                <a:solidFill>
                  <a:srgbClr val="142033"/>
                </a:solidFill>
                <a:latin typeface="Yu Gothic"/>
                <a:ea typeface="Yu Gothic"/>
                <a:cs typeface="Yu Gothic"/>
              </a:defRPr>
            </a:pPr>
            <a:r>
              <a:rPr sz="623" b="0">
                <a:solidFill>
                  <a:srgbClr val="142033"/>
                </a:solidFill>
                <a:latin typeface="Yu Gothic"/>
                <a:ea typeface="Yu Gothic"/>
                <a:cs typeface="Yu Gothic"/>
              </a:rPr>
              <a:t>pure-flon.com/quoteを通じた見積回答ルート。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C9A447EE-52B9-47D0-8946-FCD914E46E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3733800"/>
            <a:ext cx="8039100" cy="552450"/>
          </a:xfrm>
          <a:prstGeom xmlns:a="http://schemas.openxmlformats.org/drawingml/2006/main" prst="roundRect">
            <a:avLst>
              <a:gd name="adj" fmla="val 13793"/>
            </a:avLst>
          </a:prstGeom>
          <a:solidFill xmlns:a="http://schemas.openxmlformats.org/drawingml/2006/main">
            <a:srgbClr val="DCFCE7"/>
          </a:solidFill>
          <a:ln xmlns:a="http://schemas.openxmlformats.org/drawingml/2006/main" w="9525">
            <a:solidFill>
              <a:srgbClr val="86EFAC"/>
            </a:solidFill>
            <a:prstDash val="solid"/>
          </a:ln>
        </p:spPr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85CBE0B9-8DCE-458B-82DF-829FDF5F33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3905250"/>
            <a:ext cx="7524750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750" b="1">
                <a:solidFill>
                  <a:srgbClr val="047857"/>
                </a:solidFill>
                <a:latin typeface="Yu Gothic"/>
                <a:ea typeface="Yu Gothic"/>
                <a:cs typeface="Yu Gothic"/>
              </a:defRPr>
            </a:pPr>
            <a:r>
              <a:rPr sz="750" b="1">
                <a:solidFill>
                  <a:srgbClr val="047857"/>
                </a:solidFill>
                <a:latin typeface="Yu Gothic"/>
                <a:ea typeface="Yu Gothic"/>
                <a:cs typeface="Yu Gothic"/>
              </a:rPr>
              <a:t>RFQはpure-flon.com/quoteから送信し、上記チェックリストを添えてください。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34567CE3-7357-4820-BA74-2DAD4932DA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4810125"/>
            <a:ext cx="80772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D7E2"/>
          </a:solidFill>
          <a:ln xmlns:a="http://schemas.openxmlformats.org/drawingml/2006/main" w="0">
            <a:solidFill>
              <a:srgbClr val="C9D7E2"/>
            </a:solidFill>
            <a:prstDash val="solid"/>
          </a:ln>
        </p:spPr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BFEA213E-E2FD-48D2-B353-79D549884D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4895850"/>
            <a:ext cx="5905500" cy="1238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525" b="0">
                <a:solidFill>
                  <a:srgbClr val="607085"/>
                </a:solidFill>
                <a:latin typeface="Yu Gothic"/>
                <a:ea typeface="Yu Gothic"/>
                <a:cs typeface="Yu Gothic"/>
              </a:defRPr>
            </a:pPr>
            <a:r>
              <a:rPr sz="525" b="0">
                <a:solidFill>
                  <a:srgbClr val="607085"/>
                </a:solidFill>
                <a:latin typeface="Yu Gothic"/>
                <a:ea typeface="Yu Gothic"/>
                <a:cs typeface="Yu Gothic"/>
              </a:rPr>
              <a:t>Pure-Flon フッ素樹脂チューブカタログ - RFQ reference, 2026-06-04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BC93BF79-452B-482E-B6B0-A3A174C366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0" y="4895850"/>
            <a:ext cx="419100" cy="1238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r">
              <a:defRPr sz="525" b="0">
                <a:solidFill>
                  <a:srgbClr val="607085"/>
                </a:solidFill>
                <a:latin typeface="Aptos"/>
                <a:ea typeface="Aptos"/>
                <a:cs typeface="Aptos"/>
              </a:defRPr>
            </a:pPr>
            <a:r>
              <a:rPr sz="525" b="0">
                <a:solidFill>
                  <a:srgbClr val="607085"/>
                </a:solidFill>
                <a:latin typeface="Aptos"/>
                <a:ea typeface="Aptos"/>
                <a:cs typeface="Aptos"/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707637746"/>
      </p:ext>
    </p:extLst>
  </p:cSld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929BE3A7-0E92-4962-B4C5-58EE068FE1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266700"/>
            <a:ext cx="3714750" cy="171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600" b="1">
                <a:solidFill>
                  <a:srgbClr val="0F6B83"/>
                </a:solidFill>
                <a:latin typeface="Yu Gothic"/>
                <a:ea typeface="Yu Gothic"/>
                <a:cs typeface="Yu Gothic"/>
              </a:defRPr>
            </a:pPr>
            <a:r>
              <a:rPr sz="600" b="1">
                <a:solidFill>
                  <a:srgbClr val="0F6B83"/>
                </a:solidFill>
                <a:latin typeface="Yu Gothic"/>
                <a:ea typeface="Yu Gothic"/>
                <a:cs typeface="Yu Gothic"/>
              </a:rPr>
              <a:t>材料ファミリーマトリクス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4440A27F-3824-4CDF-9E82-45295C2B09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419100"/>
            <a:ext cx="6572250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0B172A"/>
                </a:solidFill>
                <a:latin typeface="Yu Gothic"/>
                <a:ea typeface="Yu Gothic"/>
                <a:cs typeface="Yu Gothic"/>
              </a:defRPr>
            </a:pPr>
            <a:r>
              <a:rPr sz="1875" b="1">
                <a:solidFill>
                  <a:srgbClr val="0B172A"/>
                </a:solidFill>
                <a:latin typeface="Yu Gothic"/>
                <a:ea typeface="Yu Gothic"/>
                <a:cs typeface="Yu Gothic"/>
              </a:rPr>
              <a:t>材料ファミリーマトリクス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EE286CB9-91CC-47AD-A5D1-D8C740A2B9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066800"/>
            <a:ext cx="1342026" cy="5429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DF4F7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4DEC242E-B5E2-4A7D-A5B9-56B683674C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6725" y="1133475"/>
            <a:ext cx="1208676" cy="4476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503" b="1">
                <a:solidFill>
                  <a:srgbClr val="0B172A"/>
                </a:solidFill>
                <a:latin typeface="Yu Gothic"/>
                <a:ea typeface="Yu Gothic"/>
                <a:cs typeface="Yu Gothic"/>
              </a:defRPr>
            </a:pPr>
            <a:r>
              <a:rPr sz="503" b="1">
                <a:solidFill>
                  <a:srgbClr val="0B172A"/>
                </a:solidFill>
                <a:latin typeface="Yu Gothic"/>
                <a:ea typeface="Yu Gothic"/>
                <a:cs typeface="Yu Gothic"/>
              </a:rPr>
              <a:t>製品群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211FC699-D6D6-43B6-B870-C4DF089097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42076" y="1066800"/>
            <a:ext cx="3092494" cy="5429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DF4F7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1259560A-F3C2-4D52-A254-3E45DAEFBF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8751" y="1133475"/>
            <a:ext cx="2959144" cy="4476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503" b="1">
                <a:solidFill>
                  <a:srgbClr val="0B172A"/>
                </a:solidFill>
                <a:latin typeface="Yu Gothic"/>
                <a:ea typeface="Yu Gothic"/>
                <a:cs typeface="Yu Gothic"/>
              </a:defRPr>
            </a:pPr>
            <a:r>
              <a:rPr sz="503" b="1">
                <a:solidFill>
                  <a:srgbClr val="0B172A"/>
                </a:solidFill>
                <a:latin typeface="Yu Gothic"/>
                <a:ea typeface="Yu Gothic"/>
                <a:cs typeface="Yu Gothic"/>
              </a:rPr>
              <a:t>適した調達シグナル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3ECEA5A4-22CA-4956-891F-30CBCD9104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34570" y="1066800"/>
            <a:ext cx="1517073" cy="5429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DF4F7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66C58276-6442-424F-8AB8-B0E70FD7FE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01245" y="1133475"/>
            <a:ext cx="1383723" cy="4476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503" b="1">
                <a:solidFill>
                  <a:srgbClr val="0B172A"/>
                </a:solidFill>
                <a:latin typeface="Yu Gothic"/>
                <a:ea typeface="Yu Gothic"/>
                <a:cs typeface="Yu Gothic"/>
              </a:defRPr>
            </a:pPr>
            <a:r>
              <a:rPr sz="503" b="1">
                <a:solidFill>
                  <a:srgbClr val="0B172A"/>
                </a:solidFill>
                <a:latin typeface="Yu Gothic"/>
                <a:ea typeface="Yu Gothic"/>
                <a:cs typeface="Yu Gothic"/>
              </a:rPr>
              <a:t>参考温度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58199C55-F019-4D7D-8CFD-169E5FE6A1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51643" y="1066800"/>
            <a:ext cx="2392307" cy="5429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DF4F7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29686F02-42FA-4419-BD8F-080074A084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18318" y="1133475"/>
            <a:ext cx="2258957" cy="4476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503" b="1">
                <a:solidFill>
                  <a:srgbClr val="0B172A"/>
                </a:solidFill>
                <a:latin typeface="Yu Gothic"/>
                <a:ea typeface="Yu Gothic"/>
                <a:cs typeface="Yu Gothic"/>
              </a:defRPr>
            </a:pPr>
            <a:r>
              <a:rPr sz="503" b="1">
                <a:solidFill>
                  <a:srgbClr val="0B172A"/>
                </a:solidFill>
                <a:latin typeface="Yu Gothic"/>
                <a:ea typeface="Yu Gothic"/>
                <a:cs typeface="Yu Gothic"/>
              </a:rPr>
              <a:t>購買メモ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F2F2D3E5-F6CD-4279-ABE6-ADAE9699A8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609725"/>
            <a:ext cx="1342026" cy="5429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AFC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EC404DEF-C5FD-4A5B-AD38-C6083DD838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6725" y="1676400"/>
            <a:ext cx="1208676" cy="4476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533" b="1">
                <a:solidFill>
                  <a:srgbClr val="142033"/>
                </a:solidFill>
                <a:latin typeface="Yu Gothic"/>
                <a:ea typeface="Yu Gothic"/>
                <a:cs typeface="Yu Gothic"/>
              </a:defRPr>
            </a:pPr>
            <a:r>
              <a:rPr sz="533" b="1">
                <a:solidFill>
                  <a:srgbClr val="142033"/>
                </a:solidFill>
                <a:latin typeface="Yu Gothic"/>
                <a:ea typeface="Yu Gothic"/>
                <a:cs typeface="Yu Gothic"/>
              </a:rPr>
              <a:t>PTFEチューブ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33532C23-2994-44A2-95CA-3864EBC6EF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42076" y="1609725"/>
            <a:ext cx="3092494" cy="5429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AFC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B831006B-D800-49A4-B7C0-05B84A3FFB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8751" y="1676400"/>
            <a:ext cx="2959144" cy="4476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533" b="0">
                <a:solidFill>
                  <a:srgbClr val="142033"/>
                </a:solidFill>
                <a:latin typeface="Yu Gothic"/>
                <a:ea typeface="Yu Gothic"/>
                <a:cs typeface="Yu Gothic"/>
              </a:defRPr>
            </a:pPr>
            <a:r>
              <a:rPr sz="533" b="0">
                <a:solidFill>
                  <a:srgbClr val="142033"/>
                </a:solidFill>
                <a:latin typeface="Yu Gothic"/>
                <a:ea typeface="Yu Gothic"/>
                <a:cs typeface="Yu Gothic"/>
              </a:rPr>
              <a:t>耐薬品性、耐熱性、低摩擦、絶縁性が重要な場合。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F7C53DC8-D92D-4E96-9BF1-0F7B8C7A20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34570" y="1609725"/>
            <a:ext cx="1517073" cy="5429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AFC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6D60E37F-8652-413A-8673-32761AC349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01245" y="1676400"/>
            <a:ext cx="1383723" cy="4476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533" b="0">
                <a:solidFill>
                  <a:srgbClr val="142033"/>
                </a:solidFill>
                <a:latin typeface="Yu Gothic"/>
                <a:ea typeface="Yu Gothic"/>
                <a:cs typeface="Yu Gothic"/>
              </a:defRPr>
            </a:pPr>
            <a:r>
              <a:rPr sz="533" b="0">
                <a:solidFill>
                  <a:srgbClr val="142033"/>
                </a:solidFill>
                <a:latin typeface="Yu Gothic"/>
                <a:ea typeface="Yu Gothic"/>
                <a:cs typeface="Yu Gothic"/>
              </a:rPr>
              <a:t>65 deg C - 260 deg C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28618B51-EE85-4CAE-B78B-11ADC74EAF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51643" y="1609725"/>
            <a:ext cx="2392307" cy="5429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AFC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A10171E1-2661-4BBF-8C25-1859355E1E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18318" y="1676400"/>
            <a:ext cx="2258957" cy="4476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533" b="0">
                <a:solidFill>
                  <a:srgbClr val="142033"/>
                </a:solidFill>
                <a:latin typeface="Yu Gothic"/>
                <a:ea typeface="Yu Gothic"/>
                <a:cs typeface="Yu Gothic"/>
              </a:defRPr>
            </a:pPr>
            <a:r>
              <a:rPr sz="533" b="0">
                <a:solidFill>
                  <a:srgbClr val="142033"/>
                </a:solidFill>
                <a:latin typeface="Yu Gothic"/>
                <a:ea typeface="Yu Gothic"/>
                <a:cs typeface="Yu Gothic"/>
              </a:rPr>
              <a:t>目視検査より耐久性と汎用性を優先する用途に適しています。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AF571458-40AA-44F6-8366-83EE574A97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2152650"/>
            <a:ext cx="1342026" cy="5429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D9E61F79-8575-496E-8F3D-1959F3D5D2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6725" y="2219325"/>
            <a:ext cx="1208676" cy="4476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533" b="1">
                <a:solidFill>
                  <a:srgbClr val="142033"/>
                </a:solidFill>
                <a:latin typeface="Yu Gothic"/>
                <a:ea typeface="Yu Gothic"/>
                <a:cs typeface="Yu Gothic"/>
              </a:defRPr>
            </a:pPr>
            <a:r>
              <a:rPr sz="533" b="1">
                <a:solidFill>
                  <a:srgbClr val="142033"/>
                </a:solidFill>
                <a:latin typeface="Yu Gothic"/>
                <a:ea typeface="Yu Gothic"/>
                <a:cs typeface="Yu Gothic"/>
              </a:rPr>
              <a:t>PFAチューブ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0EF76FD3-B9FB-4C48-A491-2383EAE997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42076" y="2152650"/>
            <a:ext cx="3092494" cy="5429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E4223DA0-07AA-4F4D-94B8-68BFB61370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8751" y="2219325"/>
            <a:ext cx="2959144" cy="4476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533" b="0">
                <a:solidFill>
                  <a:srgbClr val="142033"/>
                </a:solidFill>
                <a:latin typeface="Yu Gothic"/>
                <a:ea typeface="Yu Gothic"/>
                <a:cs typeface="Yu Gothic"/>
              </a:defRPr>
            </a:pPr>
            <a:r>
              <a:rPr sz="533" b="0">
                <a:solidFill>
                  <a:srgbClr val="142033"/>
                </a:solidFill>
                <a:latin typeface="Yu Gothic"/>
                <a:ea typeface="Yu Gothic"/>
                <a:cs typeface="Yu Gothic"/>
              </a:rPr>
              <a:t>高純度薬液配管と透明な流れ確認が必要な場合。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772FED30-122C-4A7B-AD50-5798300641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34570" y="2152650"/>
            <a:ext cx="1517073" cy="5429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445D6C64-169E-4F68-BBE6-B6AA193466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01245" y="2219325"/>
            <a:ext cx="1383723" cy="4476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533" b="0">
                <a:solidFill>
                  <a:srgbClr val="142033"/>
                </a:solidFill>
                <a:latin typeface="Yu Gothic"/>
                <a:ea typeface="Yu Gothic"/>
                <a:cs typeface="Yu Gothic"/>
              </a:defRPr>
            </a:pPr>
            <a:r>
              <a:rPr sz="533" b="0">
                <a:solidFill>
                  <a:srgbClr val="142033"/>
                </a:solidFill>
                <a:latin typeface="Yu Gothic"/>
                <a:ea typeface="Yu Gothic"/>
                <a:cs typeface="Yu Gothic"/>
              </a:rPr>
              <a:t>65 deg C - 260 deg C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B80D6C6B-0506-4811-951B-85CC5B1330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51643" y="2152650"/>
            <a:ext cx="2392307" cy="5429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7F17067D-4C3B-41DA-B07E-A9F9752804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18318" y="2219325"/>
            <a:ext cx="2258957" cy="4476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533" b="0">
                <a:solidFill>
                  <a:srgbClr val="142033"/>
                </a:solidFill>
                <a:latin typeface="Yu Gothic"/>
                <a:ea typeface="Yu Gothic"/>
                <a:cs typeface="Yu Gothic"/>
              </a:defRPr>
            </a:pPr>
            <a:r>
              <a:rPr sz="533" b="0">
                <a:solidFill>
                  <a:srgbClr val="142033"/>
                </a:solidFill>
                <a:latin typeface="Yu Gothic"/>
                <a:ea typeface="Yu Gothic"/>
                <a:cs typeface="Yu Gothic"/>
              </a:rPr>
              <a:t>透明性と高温安定性を同時に確認する際の出発点です。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5CA723A2-5E6F-4337-8BB5-3EEBF2616F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2695575"/>
            <a:ext cx="1342026" cy="5429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AFC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E50F40CF-1FB9-4E68-AE8B-8D9D7117C7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6725" y="2762250"/>
            <a:ext cx="1208676" cy="4476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533" b="1">
                <a:solidFill>
                  <a:srgbClr val="142033"/>
                </a:solidFill>
                <a:latin typeface="Yu Gothic"/>
                <a:ea typeface="Yu Gothic"/>
                <a:cs typeface="Yu Gothic"/>
              </a:defRPr>
            </a:pPr>
            <a:r>
              <a:rPr sz="533" b="1">
                <a:solidFill>
                  <a:srgbClr val="142033"/>
                </a:solidFill>
                <a:latin typeface="Yu Gothic"/>
                <a:ea typeface="Yu Gothic"/>
                <a:cs typeface="Yu Gothic"/>
              </a:rPr>
              <a:t>FEPチューブ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4E366DCD-3D63-4839-9BFD-7D39916561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42076" y="2695575"/>
            <a:ext cx="3092494" cy="5429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AFC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991B4358-BF57-443F-AA51-A228777589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8751" y="2762250"/>
            <a:ext cx="2959144" cy="4476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533" b="0">
                <a:solidFill>
                  <a:srgbClr val="142033"/>
                </a:solidFill>
                <a:latin typeface="Yu Gothic"/>
                <a:ea typeface="Yu Gothic"/>
                <a:cs typeface="Yu Gothic"/>
              </a:defRPr>
            </a:pPr>
            <a:r>
              <a:rPr sz="533" b="0">
                <a:solidFill>
                  <a:srgbClr val="142033"/>
                </a:solidFill>
                <a:latin typeface="Yu Gothic"/>
                <a:ea typeface="Yu Gothic"/>
                <a:cs typeface="Yu Gothic"/>
              </a:rPr>
              <a:t>透明性、非粘着性、中温域のルーティングが必要な場合。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612011D7-9B7A-49C8-BC2E-FE84457CBB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34570" y="2695575"/>
            <a:ext cx="1517073" cy="5429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AFC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9F057026-5F61-436A-906C-D2FE8C1ADD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01245" y="2762250"/>
            <a:ext cx="1383723" cy="4476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533" b="0">
                <a:solidFill>
                  <a:srgbClr val="142033"/>
                </a:solidFill>
                <a:latin typeface="Yu Gothic"/>
                <a:ea typeface="Yu Gothic"/>
                <a:cs typeface="Yu Gothic"/>
              </a:defRPr>
            </a:pPr>
            <a:r>
              <a:rPr sz="533" b="0">
                <a:solidFill>
                  <a:srgbClr val="142033"/>
                </a:solidFill>
                <a:latin typeface="Yu Gothic"/>
                <a:ea typeface="Yu Gothic"/>
                <a:cs typeface="Yu Gothic"/>
              </a:rPr>
              <a:t>65 deg C - 205 deg C</a:t>
            </a:r>
          </a:p>
        </p:txBody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2D73F340-892B-4CCB-9A53-A4C9622BC0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51643" y="2695575"/>
            <a:ext cx="2392307" cy="5429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AFC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410E36BE-BEB0-4910-9488-B29EB3E493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18318" y="2762250"/>
            <a:ext cx="2258957" cy="4476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533" b="0">
                <a:solidFill>
                  <a:srgbClr val="142033"/>
                </a:solidFill>
                <a:latin typeface="Yu Gothic"/>
                <a:ea typeface="Yu Gothic"/>
                <a:cs typeface="Yu Gothic"/>
              </a:defRPr>
            </a:pPr>
            <a:r>
              <a:rPr sz="533" b="0">
                <a:solidFill>
                  <a:srgbClr val="142033"/>
                </a:solidFill>
                <a:latin typeface="Yu Gothic"/>
                <a:ea typeface="Yu Gothic"/>
                <a:cs typeface="Yu Gothic"/>
              </a:rPr>
              <a:t>PFAの高温上限が不要な場合の実用的な透明オプションです。</a:t>
            </a:r>
          </a:p>
        </p:txBody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BD1F88ED-FEAD-45BD-97A4-DC455BADE7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3238500"/>
            <a:ext cx="1342026" cy="5429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BC3B4ECA-8A8F-439B-9F1F-D9C59A4650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6725" y="3305175"/>
            <a:ext cx="1208676" cy="4476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533" b="1">
                <a:solidFill>
                  <a:srgbClr val="142033"/>
                </a:solidFill>
                <a:latin typeface="Yu Gothic"/>
                <a:ea typeface="Yu Gothic"/>
                <a:cs typeface="Yu Gothic"/>
              </a:defRPr>
            </a:pPr>
            <a:r>
              <a:rPr sz="533" b="1">
                <a:solidFill>
                  <a:srgbClr val="142033"/>
                </a:solidFill>
                <a:latin typeface="Yu Gothic"/>
                <a:ea typeface="Yu Gothic"/>
                <a:cs typeface="Yu Gothic"/>
              </a:rPr>
              <a:t>柔軟ホース</a:t>
            </a:r>
          </a:p>
        </p:txBody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1BE533C9-768C-4970-B8DD-08B42334D7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42076" y="3238500"/>
            <a:ext cx="3092494" cy="5429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826B7B24-5965-4A60-A369-FBCB3C9D42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8751" y="3305175"/>
            <a:ext cx="2959144" cy="4476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533" b="0">
                <a:solidFill>
                  <a:srgbClr val="142033"/>
                </a:solidFill>
                <a:latin typeface="Yu Gothic"/>
                <a:ea typeface="Yu Gothic"/>
                <a:cs typeface="Yu Gothic"/>
              </a:defRPr>
            </a:pPr>
            <a:r>
              <a:rPr sz="533" b="0">
                <a:solidFill>
                  <a:srgbClr val="142033"/>
                </a:solidFill>
                <a:latin typeface="Yu Gothic"/>
                <a:ea typeface="Yu Gothic"/>
                <a:cs typeface="Yu Gothic"/>
              </a:rPr>
              <a:t>曲げ、圧力、組立、接続方式が主な制約となる場合。</a:t>
            </a:r>
          </a:p>
        </p:txBody>
      </p:sp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FCDA5708-B586-441A-BFEA-FC9F615937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34570" y="3238500"/>
            <a:ext cx="1517073" cy="5429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40" name="">
            <a:extLst xmlns:a="http://schemas.openxmlformats.org/drawingml/2006/main">
              <a:ext uri="{FF2B5EF4-FFF2-40B4-BE49-F238E27FC236}">
                <a16:creationId xmlns:a16="http://schemas.microsoft.com/office/drawing/2014/main" id="{A8B88157-E198-4F76-B822-8071AAF64B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01245" y="3305175"/>
            <a:ext cx="1383723" cy="4476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533" b="0">
                <a:solidFill>
                  <a:srgbClr val="142033"/>
                </a:solidFill>
                <a:latin typeface="Yu Gothic"/>
                <a:ea typeface="Yu Gothic"/>
                <a:cs typeface="Yu Gothic"/>
              </a:defRPr>
            </a:pPr>
            <a:r>
              <a:rPr sz="533" b="0">
                <a:solidFill>
                  <a:srgbClr val="142033"/>
                </a:solidFill>
                <a:latin typeface="Yu Gothic"/>
                <a:ea typeface="Yu Gothic"/>
                <a:cs typeface="Yu Gothic"/>
              </a:rPr>
              <a:t>用途条件により確認</a:t>
            </a:r>
          </a:p>
        </p:txBody>
      </p:sp>
      <p:sp>
        <p:nvSpPr>
          <p:cNvPr id="41" name="">
            <a:extLst xmlns:a="http://schemas.openxmlformats.org/drawingml/2006/main">
              <a:ext uri="{FF2B5EF4-FFF2-40B4-BE49-F238E27FC236}">
                <a16:creationId xmlns:a16="http://schemas.microsoft.com/office/drawing/2014/main" id="{AFDCD35B-923E-42C2-8D15-56AE8ACAAF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51643" y="3238500"/>
            <a:ext cx="2392307" cy="5429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42" name="">
            <a:extLst xmlns:a="http://schemas.openxmlformats.org/drawingml/2006/main">
              <a:ext uri="{FF2B5EF4-FFF2-40B4-BE49-F238E27FC236}">
                <a16:creationId xmlns:a16="http://schemas.microsoft.com/office/drawing/2014/main" id="{5679A1F6-C6AE-48A6-AA0B-7D75E80B2E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18318" y="3305175"/>
            <a:ext cx="2258957" cy="4476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533" b="0">
                <a:solidFill>
                  <a:srgbClr val="142033"/>
                </a:solidFill>
                <a:latin typeface="Yu Gothic"/>
                <a:ea typeface="Yu Gothic"/>
                <a:cs typeface="Yu Gothic"/>
              </a:defRPr>
            </a:pPr>
            <a:r>
              <a:rPr sz="533" b="0">
                <a:solidFill>
                  <a:srgbClr val="142033"/>
                </a:solidFill>
                <a:latin typeface="Yu Gothic"/>
                <a:ea typeface="Yu Gothic"/>
                <a:cs typeface="Yu Gothic"/>
              </a:rPr>
              <a:t>配管形状と接続条件を合わせて送ると確認が早くなります。</a:t>
            </a:r>
          </a:p>
        </p:txBody>
      </p:sp>
      <p:sp>
        <p:nvSpPr>
          <p:cNvPr id="43" name="">
            <a:extLst xmlns:a="http://schemas.openxmlformats.org/drawingml/2006/main">
              <a:ext uri="{FF2B5EF4-FFF2-40B4-BE49-F238E27FC236}">
                <a16:creationId xmlns:a16="http://schemas.microsoft.com/office/drawing/2014/main" id="{1D0F33F8-E106-4AF4-8083-EF6F499BDC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3781425"/>
            <a:ext cx="1342026" cy="5429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AFC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44" name="">
            <a:extLst xmlns:a="http://schemas.openxmlformats.org/drawingml/2006/main">
              <a:ext uri="{FF2B5EF4-FFF2-40B4-BE49-F238E27FC236}">
                <a16:creationId xmlns:a16="http://schemas.microsoft.com/office/drawing/2014/main" id="{831FE0A7-470D-48F9-BE45-C8ECAA5BA0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6725" y="3848100"/>
            <a:ext cx="1208676" cy="4476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533" b="1">
                <a:solidFill>
                  <a:srgbClr val="142033"/>
                </a:solidFill>
                <a:latin typeface="Yu Gothic"/>
                <a:ea typeface="Yu Gothic"/>
                <a:cs typeface="Yu Gothic"/>
              </a:defRPr>
            </a:pPr>
            <a:r>
              <a:rPr sz="533" b="1">
                <a:solidFill>
                  <a:srgbClr val="142033"/>
                </a:solidFill>
                <a:latin typeface="Yu Gothic"/>
                <a:ea typeface="Yu Gothic"/>
                <a:cs typeface="Yu Gothic"/>
              </a:rPr>
              <a:t>カスタム設計コネクター</a:t>
            </a:r>
          </a:p>
        </p:txBody>
      </p:sp>
      <p:sp>
        <p:nvSpPr>
          <p:cNvPr id="45" name="">
            <a:extLst xmlns:a="http://schemas.openxmlformats.org/drawingml/2006/main">
              <a:ext uri="{FF2B5EF4-FFF2-40B4-BE49-F238E27FC236}">
                <a16:creationId xmlns:a16="http://schemas.microsoft.com/office/drawing/2014/main" id="{4D7F8D0E-7AA1-4EFD-99AF-FB805E0B85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42076" y="3781425"/>
            <a:ext cx="3092494" cy="5429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AFC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46" name="">
            <a:extLst xmlns:a="http://schemas.openxmlformats.org/drawingml/2006/main">
              <a:ext uri="{FF2B5EF4-FFF2-40B4-BE49-F238E27FC236}">
                <a16:creationId xmlns:a16="http://schemas.microsoft.com/office/drawing/2014/main" id="{B9020684-B034-4D05-8C2D-C0AC225934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8751" y="3848100"/>
            <a:ext cx="2959144" cy="4476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533" b="0">
                <a:solidFill>
                  <a:srgbClr val="142033"/>
                </a:solidFill>
                <a:latin typeface="Yu Gothic"/>
                <a:ea typeface="Yu Gothic"/>
                <a:cs typeface="Yu Gothic"/>
              </a:defRPr>
            </a:pPr>
            <a:r>
              <a:rPr sz="533" b="0">
                <a:solidFill>
                  <a:srgbClr val="142033"/>
                </a:solidFill>
                <a:latin typeface="Yu Gothic"/>
                <a:ea typeface="Yu Gothic"/>
                <a:cs typeface="Yu Gothic"/>
              </a:rPr>
              <a:t>チューブ接続条件をカスタムコネクターとして確認する必要がある場合。</a:t>
            </a:r>
          </a:p>
        </p:txBody>
      </p:sp>
      <p:sp>
        <p:nvSpPr>
          <p:cNvPr id="47" name="">
            <a:extLst xmlns:a="http://schemas.openxmlformats.org/drawingml/2006/main">
              <a:ext uri="{FF2B5EF4-FFF2-40B4-BE49-F238E27FC236}">
                <a16:creationId xmlns:a16="http://schemas.microsoft.com/office/drawing/2014/main" id="{9C9BC63E-FE08-4517-8DAF-9763B08B54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34570" y="3781425"/>
            <a:ext cx="1517073" cy="5429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AFC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48" name="">
            <a:extLst xmlns:a="http://schemas.openxmlformats.org/drawingml/2006/main">
              <a:ext uri="{FF2B5EF4-FFF2-40B4-BE49-F238E27FC236}">
                <a16:creationId xmlns:a16="http://schemas.microsoft.com/office/drawing/2014/main" id="{F1EF10A4-816C-4C14-9412-BD9B74129B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01245" y="3848100"/>
            <a:ext cx="1383723" cy="4476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533" b="0">
                <a:solidFill>
                  <a:srgbClr val="142033"/>
                </a:solidFill>
                <a:latin typeface="Yu Gothic"/>
                <a:ea typeface="Yu Gothic"/>
                <a:cs typeface="Yu Gothic"/>
              </a:defRPr>
            </a:pPr>
            <a:r>
              <a:rPr sz="533" b="0">
                <a:solidFill>
                  <a:srgbClr val="142033"/>
                </a:solidFill>
                <a:latin typeface="Yu Gothic"/>
                <a:ea typeface="Yu Gothic"/>
                <a:cs typeface="Yu Gothic"/>
              </a:rPr>
              <a:t>用途条件により確認</a:t>
            </a:r>
          </a:p>
        </p:txBody>
      </p:sp>
      <p:sp>
        <p:nvSpPr>
          <p:cNvPr id="49" name="">
            <a:extLst xmlns:a="http://schemas.openxmlformats.org/drawingml/2006/main">
              <a:ext uri="{FF2B5EF4-FFF2-40B4-BE49-F238E27FC236}">
                <a16:creationId xmlns:a16="http://schemas.microsoft.com/office/drawing/2014/main" id="{03E733D9-E115-45F3-8E86-ACB33371DA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51643" y="3781425"/>
            <a:ext cx="2392307" cy="5429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AFC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50" name="">
            <a:extLst xmlns:a="http://schemas.openxmlformats.org/drawingml/2006/main">
              <a:ext uri="{FF2B5EF4-FFF2-40B4-BE49-F238E27FC236}">
                <a16:creationId xmlns:a16="http://schemas.microsoft.com/office/drawing/2014/main" id="{A374B087-AF4D-4615-B525-51CB87D18C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18318" y="3848100"/>
            <a:ext cx="2258957" cy="4476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533" b="0">
                <a:solidFill>
                  <a:srgbClr val="142033"/>
                </a:solidFill>
                <a:latin typeface="Yu Gothic"/>
                <a:ea typeface="Yu Gothic"/>
                <a:cs typeface="Yu Gothic"/>
              </a:defRPr>
            </a:pPr>
            <a:r>
              <a:rPr sz="533" b="0">
                <a:solidFill>
                  <a:srgbClr val="142033"/>
                </a:solidFill>
                <a:latin typeface="Yu Gothic"/>
                <a:ea typeface="Yu Gothic"/>
                <a:cs typeface="Yu Gothic"/>
              </a:rPr>
              <a:t>接続条件を中心にカスタムコネクター確認へ進めます。</a:t>
            </a:r>
          </a:p>
        </p:txBody>
      </p:sp>
      <p:sp>
        <p:nvSpPr>
          <p:cNvPr id="51" name="">
            <a:extLst xmlns:a="http://schemas.openxmlformats.org/drawingml/2006/main">
              <a:ext uri="{FF2B5EF4-FFF2-40B4-BE49-F238E27FC236}">
                <a16:creationId xmlns:a16="http://schemas.microsoft.com/office/drawing/2014/main" id="{40E60429-FE4F-430A-9082-809ED30D72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4810125"/>
            <a:ext cx="80772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D7E2"/>
          </a:solidFill>
          <a:ln xmlns:a="http://schemas.openxmlformats.org/drawingml/2006/main" w="0">
            <a:solidFill>
              <a:srgbClr val="C9D7E2"/>
            </a:solidFill>
            <a:prstDash val="solid"/>
          </a:ln>
        </p:spPr>
      </p:sp>
      <p:sp>
        <p:nvSpPr>
          <p:cNvPr id="52" name="">
            <a:extLst xmlns:a="http://schemas.openxmlformats.org/drawingml/2006/main">
              <a:ext uri="{FF2B5EF4-FFF2-40B4-BE49-F238E27FC236}">
                <a16:creationId xmlns:a16="http://schemas.microsoft.com/office/drawing/2014/main" id="{DC529741-EBB7-4E4B-95C4-777A6BC30D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4895850"/>
            <a:ext cx="5905500" cy="1238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525" b="0">
                <a:solidFill>
                  <a:srgbClr val="607085"/>
                </a:solidFill>
                <a:latin typeface="Yu Gothic"/>
                <a:ea typeface="Yu Gothic"/>
                <a:cs typeface="Yu Gothic"/>
              </a:defRPr>
            </a:pPr>
            <a:r>
              <a:rPr sz="525" b="0">
                <a:solidFill>
                  <a:srgbClr val="607085"/>
                </a:solidFill>
                <a:latin typeface="Yu Gothic"/>
                <a:ea typeface="Yu Gothic"/>
                <a:cs typeface="Yu Gothic"/>
              </a:rPr>
              <a:t>Pure-Flon フッ素樹脂チューブカタログ - RFQ reference, 2026-06-04</a:t>
            </a:r>
          </a:p>
        </p:txBody>
      </p:sp>
      <p:sp>
        <p:nvSpPr>
          <p:cNvPr id="53" name="">
            <a:extLst xmlns:a="http://schemas.openxmlformats.org/drawingml/2006/main">
              <a:ext uri="{FF2B5EF4-FFF2-40B4-BE49-F238E27FC236}">
                <a16:creationId xmlns:a16="http://schemas.microsoft.com/office/drawing/2014/main" id="{6A4BD4EA-57B0-42A9-AEC5-545BF6EE31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0" y="4895850"/>
            <a:ext cx="419100" cy="1238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r">
              <a:defRPr sz="525" b="0">
                <a:solidFill>
                  <a:srgbClr val="607085"/>
                </a:solidFill>
                <a:latin typeface="Aptos"/>
                <a:ea typeface="Aptos"/>
                <a:cs typeface="Aptos"/>
              </a:defRPr>
            </a:pPr>
            <a:r>
              <a:rPr sz="525" b="0">
                <a:solidFill>
                  <a:srgbClr val="607085"/>
                </a:solidFill>
                <a:latin typeface="Aptos"/>
                <a:ea typeface="Aptos"/>
                <a:cs typeface="Aptos"/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733734662"/>
      </p:ext>
    </p:extLst>
  </p:cSld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3AB44CF5-2B0F-417C-B3E3-68B27EFD29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266700"/>
            <a:ext cx="3714750" cy="171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600" b="1">
                <a:solidFill>
                  <a:srgbClr val="0F6B83"/>
                </a:solidFill>
                <a:latin typeface="Yu Gothic"/>
                <a:ea typeface="Yu Gothic"/>
                <a:cs typeface="Yu Gothic"/>
              </a:defRPr>
            </a:pPr>
            <a:r>
              <a:rPr sz="600" b="1">
                <a:solidFill>
                  <a:srgbClr val="0F6B83"/>
                </a:solidFill>
                <a:latin typeface="Yu Gothic"/>
                <a:ea typeface="Yu Gothic"/>
                <a:cs typeface="Yu Gothic"/>
              </a:rPr>
              <a:t>チューブ主要特長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DB9C57D6-D023-416E-81F7-D1B351E479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419100"/>
            <a:ext cx="6572250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0B172A"/>
                </a:solidFill>
                <a:latin typeface="Yu Gothic"/>
                <a:ea typeface="Yu Gothic"/>
                <a:cs typeface="Yu Gothic"/>
              </a:defRPr>
            </a:pPr>
            <a:r>
              <a:rPr sz="1875" b="1">
                <a:solidFill>
                  <a:srgbClr val="0B172A"/>
                </a:solidFill>
                <a:latin typeface="Yu Gothic"/>
                <a:ea typeface="Yu Gothic"/>
                <a:cs typeface="Yu Gothic"/>
              </a:rPr>
              <a:t>チューブ主要特長</a:t>
            </a:r>
          </a:p>
        </p:txBody>
      </p:sp>
      <p:pic>
        <p:nvPicPr>
          <p:cNvPr id="3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f3e8bcfaaf294b61"/>
          <a:srcRect xmlns:a="http://schemas.openxmlformats.org/drawingml/2006/main" l="5175" t="0" r="5175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514350" y="1181100"/>
            <a:ext cx="3429000" cy="2152650"/>
          </a:xfrm>
          <a:prstGeom xmlns:a="http://schemas.openxmlformats.org/drawingml/2006/main" prst="rect">
            <a:avLst/>
          </a:prstGeom>
        </p:spPr>
      </p:pic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BCF16C69-5C5E-44EA-A4B9-7D34D48328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48150" y="1181100"/>
            <a:ext cx="4343400" cy="2152650"/>
          </a:xfrm>
          <a:prstGeom xmlns:a="http://schemas.openxmlformats.org/drawingml/2006/main" prst="roundRect">
            <a:avLst>
              <a:gd name="adj" fmla="val 354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9D7E2"/>
            </a:solidFill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DF4A2C93-333F-440A-86C1-39A09BCC99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14850" y="1466850"/>
            <a:ext cx="3714750" cy="2667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0B172A"/>
                </a:solidFill>
                <a:latin typeface="Yu Gothic"/>
                <a:ea typeface="Yu Gothic"/>
                <a:cs typeface="Yu Gothic"/>
              </a:defRPr>
            </a:pPr>
            <a:r>
              <a:rPr sz="1350" b="1">
                <a:solidFill>
                  <a:srgbClr val="0B172A"/>
                </a:solidFill>
                <a:latin typeface="Yu Gothic"/>
                <a:ea typeface="Yu Gothic"/>
                <a:cs typeface="Yu Gothic"/>
              </a:rPr>
              <a:t>主要特長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3DE837D7-86CF-4A96-ABB4-2000B24BC8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14850" y="1866900"/>
            <a:ext cx="371475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750" b="0">
                <a:solidFill>
                  <a:srgbClr val="142033"/>
                </a:solidFill>
                <a:latin typeface="Yu Gothic"/>
                <a:ea typeface="Yu Gothic"/>
                <a:cs typeface="Yu Gothic"/>
              </a:defRPr>
            </a:pPr>
            <a:r>
              <a:rPr sz="750" b="0">
                <a:solidFill>
                  <a:srgbClr val="142033"/>
                </a:solidFill>
                <a:latin typeface="Yu Gothic"/>
                <a:ea typeface="Yu Gothic"/>
                <a:cs typeface="Yu Gothic"/>
              </a:rPr>
              <a:t>PTFE、PFA、FEPチューブは、耐薬品性、安定した温度対応、非粘着または低摩擦特性を共通基盤とします。透明性、上限温度、クリーンな流れの目視確認が必要かどうかで選定します。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F1375360-2E28-4569-8F93-9531E40F63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638550"/>
            <a:ext cx="2590800" cy="685800"/>
          </a:xfrm>
          <a:prstGeom xmlns:a="http://schemas.openxmlformats.org/drawingml/2006/main" prst="roundRect">
            <a:avLst>
              <a:gd name="adj" fmla="val 11111"/>
            </a:avLst>
          </a:prstGeom>
          <a:solidFill xmlns:a="http://schemas.openxmlformats.org/drawingml/2006/main">
            <a:srgbClr val="DCFCE7"/>
          </a:solidFill>
          <a:ln xmlns:a="http://schemas.openxmlformats.org/drawingml/2006/main" w="9525">
            <a:solidFill>
              <a:srgbClr val="C9D7E2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BFBFD9E1-4A05-4084-954B-7403B27270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790950"/>
            <a:ext cx="2190750" cy="209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938" b="1">
                <a:solidFill>
                  <a:srgbClr val="0B172A"/>
                </a:solidFill>
                <a:latin typeface="Yu Gothic"/>
                <a:ea typeface="Yu Gothic"/>
                <a:cs typeface="Yu Gothic"/>
              </a:defRPr>
            </a:pPr>
            <a:r>
              <a:rPr sz="938" b="1">
                <a:solidFill>
                  <a:srgbClr val="0B172A"/>
                </a:solidFill>
                <a:latin typeface="Yu Gothic"/>
                <a:ea typeface="Yu Gothic"/>
                <a:cs typeface="Yu Gothic"/>
              </a:rPr>
              <a:t>PTFEチューブ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5056A638-61AB-46F7-BC19-5CB99D3079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048125"/>
            <a:ext cx="2190750" cy="171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630" b="1">
                <a:solidFill>
                  <a:srgbClr val="0F6B83"/>
                </a:solidFill>
                <a:latin typeface="Yu Gothic"/>
                <a:ea typeface="Yu Gothic"/>
                <a:cs typeface="Yu Gothic"/>
              </a:defRPr>
            </a:pPr>
            <a:r>
              <a:rPr sz="630" b="1">
                <a:solidFill>
                  <a:srgbClr val="0F6B83"/>
                </a:solidFill>
                <a:latin typeface="Yu Gothic"/>
                <a:ea typeface="Yu Gothic"/>
                <a:cs typeface="Yu Gothic"/>
              </a:rPr>
              <a:t>耐薬品性と熱安定性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E08F2BB1-8F06-43E1-AF7B-B311889C4B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57550" y="3638550"/>
            <a:ext cx="2590800" cy="685800"/>
          </a:xfrm>
          <a:prstGeom xmlns:a="http://schemas.openxmlformats.org/drawingml/2006/main" prst="roundRect">
            <a:avLst>
              <a:gd name="adj" fmla="val 11111"/>
            </a:avLst>
          </a:prstGeom>
          <a:solidFill xmlns:a="http://schemas.openxmlformats.org/drawingml/2006/main">
            <a:srgbClr val="F8FBFD"/>
          </a:solidFill>
          <a:ln xmlns:a="http://schemas.openxmlformats.org/drawingml/2006/main" w="9525">
            <a:solidFill>
              <a:srgbClr val="C9D7E2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884FA20A-3E8D-4BB2-9B28-93F29530D7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0" y="3790950"/>
            <a:ext cx="2190750" cy="209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938" b="1">
                <a:solidFill>
                  <a:srgbClr val="0B172A"/>
                </a:solidFill>
                <a:latin typeface="Yu Gothic"/>
                <a:ea typeface="Yu Gothic"/>
                <a:cs typeface="Yu Gothic"/>
              </a:defRPr>
            </a:pPr>
            <a:r>
              <a:rPr sz="938" b="1">
                <a:solidFill>
                  <a:srgbClr val="0B172A"/>
                </a:solidFill>
                <a:latin typeface="Yu Gothic"/>
                <a:ea typeface="Yu Gothic"/>
                <a:cs typeface="Yu Gothic"/>
              </a:rPr>
              <a:t>PFAチューブ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6FC78813-61B8-49EF-81B3-4E256CCA5A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0" y="4048125"/>
            <a:ext cx="2190750" cy="171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630" b="1">
                <a:solidFill>
                  <a:srgbClr val="0F6B83"/>
                </a:solidFill>
                <a:latin typeface="Yu Gothic"/>
                <a:ea typeface="Yu Gothic"/>
                <a:cs typeface="Yu Gothic"/>
              </a:defRPr>
            </a:pPr>
            <a:r>
              <a:rPr sz="630" b="1">
                <a:solidFill>
                  <a:srgbClr val="0F6B83"/>
                </a:solidFill>
                <a:latin typeface="Yu Gothic"/>
                <a:ea typeface="Yu Gothic"/>
                <a:cs typeface="Yu Gothic"/>
              </a:rPr>
              <a:t>高い透明性と耐性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E2F68DAC-5AB9-4806-BF75-2CB4CC7983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00750" y="3638550"/>
            <a:ext cx="2590800" cy="685800"/>
          </a:xfrm>
          <a:prstGeom xmlns:a="http://schemas.openxmlformats.org/drawingml/2006/main" prst="roundRect">
            <a:avLst>
              <a:gd name="adj" fmla="val 11111"/>
            </a:avLst>
          </a:prstGeom>
          <a:solidFill xmlns:a="http://schemas.openxmlformats.org/drawingml/2006/main">
            <a:srgbClr val="F8FBFD"/>
          </a:solidFill>
          <a:ln xmlns:a="http://schemas.openxmlformats.org/drawingml/2006/main" w="9525">
            <a:solidFill>
              <a:srgbClr val="C9D7E2"/>
            </a:solidFill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71670006-3E8A-4485-968F-D96AB3FF57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72200" y="3790950"/>
            <a:ext cx="2190750" cy="209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938" b="1">
                <a:solidFill>
                  <a:srgbClr val="0B172A"/>
                </a:solidFill>
                <a:latin typeface="Yu Gothic"/>
                <a:ea typeface="Yu Gothic"/>
                <a:cs typeface="Yu Gothic"/>
              </a:defRPr>
            </a:pPr>
            <a:r>
              <a:rPr sz="938" b="1">
                <a:solidFill>
                  <a:srgbClr val="0B172A"/>
                </a:solidFill>
                <a:latin typeface="Yu Gothic"/>
                <a:ea typeface="Yu Gothic"/>
                <a:cs typeface="Yu Gothic"/>
              </a:rPr>
              <a:t>FEPチューブ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500F041D-8420-4906-AFEC-7D46B0306C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72200" y="4048125"/>
            <a:ext cx="2190750" cy="171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630" b="1">
                <a:solidFill>
                  <a:srgbClr val="0F6B83"/>
                </a:solidFill>
                <a:latin typeface="Yu Gothic"/>
                <a:ea typeface="Yu Gothic"/>
                <a:cs typeface="Yu Gothic"/>
              </a:defRPr>
            </a:pPr>
            <a:r>
              <a:rPr sz="630" b="1">
                <a:solidFill>
                  <a:srgbClr val="0F6B83"/>
                </a:solidFill>
                <a:latin typeface="Yu Gothic"/>
                <a:ea typeface="Yu Gothic"/>
                <a:cs typeface="Yu Gothic"/>
              </a:rPr>
              <a:t>非粘着性と汎用配管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34E30C41-E67F-4C96-A90F-73EC2DA905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4810125"/>
            <a:ext cx="80772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D7E2"/>
          </a:solidFill>
          <a:ln xmlns:a="http://schemas.openxmlformats.org/drawingml/2006/main" w="0">
            <a:solidFill>
              <a:srgbClr val="C9D7E2"/>
            </a:solidFill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88C518B0-E18A-453F-B497-F7B861557F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4895850"/>
            <a:ext cx="5905500" cy="1238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525" b="0">
                <a:solidFill>
                  <a:srgbClr val="607085"/>
                </a:solidFill>
                <a:latin typeface="Yu Gothic"/>
                <a:ea typeface="Yu Gothic"/>
                <a:cs typeface="Yu Gothic"/>
              </a:defRPr>
            </a:pPr>
            <a:r>
              <a:rPr sz="525" b="0">
                <a:solidFill>
                  <a:srgbClr val="607085"/>
                </a:solidFill>
                <a:latin typeface="Yu Gothic"/>
                <a:ea typeface="Yu Gothic"/>
                <a:cs typeface="Yu Gothic"/>
              </a:rPr>
              <a:t>Pure-Flon フッ素樹脂チューブカタログ - RFQ reference, 2026-06-04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36D5055A-2219-42D6-9C41-B4AC56F9D4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0" y="4895850"/>
            <a:ext cx="419100" cy="1238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r">
              <a:defRPr sz="525" b="0">
                <a:solidFill>
                  <a:srgbClr val="607085"/>
                </a:solidFill>
                <a:latin typeface="Aptos"/>
                <a:ea typeface="Aptos"/>
                <a:cs typeface="Aptos"/>
              </a:defRPr>
            </a:pPr>
            <a:r>
              <a:rPr sz="525" b="0">
                <a:solidFill>
                  <a:srgbClr val="607085"/>
                </a:solidFill>
                <a:latin typeface="Aptos"/>
                <a:ea typeface="Aptos"/>
                <a:cs typeface="Aptos"/>
              </a:rPr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2100979448"/>
      </p:ext>
    </p:extLst>
  </p:cSld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01A1EF4E-E3E0-4805-B0CD-131C5F3339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266700"/>
            <a:ext cx="3714750" cy="171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600" b="1">
                <a:solidFill>
                  <a:srgbClr val="0F6B83"/>
                </a:solidFill>
                <a:latin typeface="Yu Gothic"/>
                <a:ea typeface="Yu Gothic"/>
                <a:cs typeface="Yu Gothic"/>
              </a:defRPr>
            </a:pPr>
            <a:r>
              <a:rPr sz="600" b="1">
                <a:solidFill>
                  <a:srgbClr val="0F6B83"/>
                </a:solidFill>
                <a:latin typeface="Yu Gothic"/>
                <a:ea typeface="Yu Gothic"/>
                <a:cs typeface="Yu Gothic"/>
              </a:rPr>
              <a:t>PTFEスパゲッティチューブ精密仕様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B30F166D-D03C-42AB-A322-7883CAB622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419100"/>
            <a:ext cx="6572250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0B172A"/>
                </a:solidFill>
                <a:latin typeface="Yu Gothic"/>
                <a:ea typeface="Yu Gothic"/>
                <a:cs typeface="Yu Gothic"/>
              </a:defRPr>
            </a:pPr>
            <a:r>
              <a:rPr sz="1875" b="1">
                <a:solidFill>
                  <a:srgbClr val="0B172A"/>
                </a:solidFill>
                <a:latin typeface="Yu Gothic"/>
                <a:ea typeface="Yu Gothic"/>
                <a:cs typeface="Yu Gothic"/>
              </a:rPr>
              <a:t>PTFEスパゲッティチューブ精密仕様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045658B5-A6FC-4DEF-8CF6-0FE9DEF9CB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123950"/>
            <a:ext cx="1286256" cy="409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DF4F7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81104028-6E9B-43C9-9F37-697EED01E9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1190625"/>
            <a:ext cx="1152906" cy="3143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503" b="1">
                <a:solidFill>
                  <a:srgbClr val="0B172A"/>
                </a:solidFill>
                <a:latin typeface="Yu Gothic"/>
                <a:ea typeface="Yu Gothic"/>
                <a:cs typeface="Yu Gothic"/>
              </a:defRPr>
            </a:pPr>
            <a:r>
              <a:rPr sz="503" b="1">
                <a:solidFill>
                  <a:srgbClr val="0B172A"/>
                </a:solidFill>
                <a:latin typeface="Yu Gothic"/>
                <a:ea typeface="Yu Gothic"/>
                <a:cs typeface="Yu Gothic"/>
              </a:rPr>
              <a:t>外径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38553A4F-DCB6-44E1-A6B3-13F59EAEE1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38706" y="1123950"/>
            <a:ext cx="1286256" cy="409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DF4F7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B7B1A5F6-B150-41FC-A9D5-B82B35AD16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05381" y="1190625"/>
            <a:ext cx="1152906" cy="3143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503" b="1">
                <a:solidFill>
                  <a:srgbClr val="0B172A"/>
                </a:solidFill>
                <a:latin typeface="Yu Gothic"/>
                <a:ea typeface="Yu Gothic"/>
                <a:cs typeface="Yu Gothic"/>
              </a:defRPr>
            </a:pPr>
            <a:r>
              <a:rPr sz="503" b="1">
                <a:solidFill>
                  <a:srgbClr val="0B172A"/>
                </a:solidFill>
                <a:latin typeface="Yu Gothic"/>
                <a:ea typeface="Yu Gothic"/>
                <a:cs typeface="Yu Gothic"/>
              </a:rPr>
              <a:t>内径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A5D65D37-5480-4C9F-BD1E-9E7AE42298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24962" y="1123950"/>
            <a:ext cx="1205865" cy="409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DF4F7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14AF64FF-8913-4B15-A533-620E8046FC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91637" y="1190625"/>
            <a:ext cx="1072515" cy="3143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503" b="1">
                <a:solidFill>
                  <a:srgbClr val="0B172A"/>
                </a:solidFill>
                <a:latin typeface="Yu Gothic"/>
                <a:ea typeface="Yu Gothic"/>
                <a:cs typeface="Yu Gothic"/>
              </a:defRPr>
            </a:pPr>
            <a:r>
              <a:rPr sz="503" b="1">
                <a:solidFill>
                  <a:srgbClr val="0B172A"/>
                </a:solidFill>
                <a:latin typeface="Yu Gothic"/>
                <a:ea typeface="Yu Gothic"/>
                <a:cs typeface="Yu Gothic"/>
              </a:rPr>
              <a:t>肉厚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A9F64224-C186-464B-A9F1-1B97578C1A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30827" y="1123950"/>
            <a:ext cx="1205865" cy="409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DF4F7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513FDF17-7FA0-41B3-8A97-8041090C9E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97502" y="1190625"/>
            <a:ext cx="1072515" cy="3143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503" b="1">
                <a:solidFill>
                  <a:srgbClr val="0B172A"/>
                </a:solidFill>
                <a:latin typeface="Yu Gothic"/>
                <a:ea typeface="Yu Gothic"/>
                <a:cs typeface="Yu Gothic"/>
              </a:defRPr>
            </a:pPr>
            <a:r>
              <a:rPr sz="503" b="1">
                <a:solidFill>
                  <a:srgbClr val="0B172A"/>
                </a:solidFill>
                <a:latin typeface="Yu Gothic"/>
                <a:ea typeface="Yu Gothic"/>
                <a:cs typeface="Yu Gothic"/>
              </a:rPr>
              <a:t>公差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07CF61D2-AF28-4DED-85A8-58330A8576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36692" y="1123950"/>
            <a:ext cx="3054858" cy="409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DF4F7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C2B614C9-2A09-46C1-974F-C44A0D05D0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03367" y="1190625"/>
            <a:ext cx="2921508" cy="3143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503" b="1">
                <a:solidFill>
                  <a:srgbClr val="0B172A"/>
                </a:solidFill>
                <a:latin typeface="Yu Gothic"/>
                <a:ea typeface="Yu Gothic"/>
                <a:cs typeface="Yu Gothic"/>
              </a:defRPr>
            </a:pPr>
            <a:r>
              <a:rPr sz="503" b="1">
                <a:solidFill>
                  <a:srgbClr val="0B172A"/>
                </a:solidFill>
                <a:latin typeface="Yu Gothic"/>
                <a:ea typeface="Yu Gothic"/>
                <a:cs typeface="Yu Gothic"/>
              </a:rPr>
              <a:t>購買メモ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5115EB74-7131-4E4A-ABFD-361FC00685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533525"/>
            <a:ext cx="1286256" cy="409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AFC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B2BFA2BB-1FBF-477D-9761-C56D02E99C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1600200"/>
            <a:ext cx="1152906" cy="3143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555" b="1">
                <a:solidFill>
                  <a:srgbClr val="142033"/>
                </a:solidFill>
                <a:latin typeface="Yu Gothic"/>
                <a:ea typeface="Yu Gothic"/>
                <a:cs typeface="Yu Gothic"/>
              </a:defRPr>
            </a:pPr>
            <a:r>
              <a:rPr sz="555" b="1">
                <a:solidFill>
                  <a:srgbClr val="142033"/>
                </a:solidFill>
                <a:latin typeface="Yu Gothic"/>
                <a:ea typeface="Yu Gothic"/>
                <a:cs typeface="Yu Gothic"/>
              </a:rPr>
              <a:t>0.8 mm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90867CB0-EA50-4F73-9C6B-583EB9BB65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38706" y="1533525"/>
            <a:ext cx="1286256" cy="409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AFC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EDF5A336-66BF-4EB0-AC59-5F34FA5A7E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05381" y="1600200"/>
            <a:ext cx="1152906" cy="3143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555" b="0">
                <a:solidFill>
                  <a:srgbClr val="142033"/>
                </a:solidFill>
                <a:latin typeface="Yu Gothic"/>
                <a:ea typeface="Yu Gothic"/>
                <a:cs typeface="Yu Gothic"/>
              </a:defRPr>
            </a:pPr>
            <a:r>
              <a:rPr sz="555" b="0">
                <a:solidFill>
                  <a:srgbClr val="142033"/>
                </a:solidFill>
                <a:latin typeface="Yu Gothic"/>
                <a:ea typeface="Yu Gothic"/>
                <a:cs typeface="Yu Gothic"/>
              </a:rPr>
              <a:t>0.3 mm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15362E0C-FBB6-4080-8559-5EDEDBF93C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24962" y="1533525"/>
            <a:ext cx="1205865" cy="409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AFC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8F288EF1-C048-4312-9E92-AA8F8F29FF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91637" y="1600200"/>
            <a:ext cx="1072515" cy="3143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555" b="0">
                <a:solidFill>
                  <a:srgbClr val="142033"/>
                </a:solidFill>
                <a:latin typeface="Yu Gothic"/>
                <a:ea typeface="Yu Gothic"/>
                <a:cs typeface="Yu Gothic"/>
              </a:defRPr>
            </a:pPr>
            <a:r>
              <a:rPr sz="555" b="0">
                <a:solidFill>
                  <a:srgbClr val="142033"/>
                </a:solidFill>
                <a:latin typeface="Yu Gothic"/>
                <a:ea typeface="Yu Gothic"/>
                <a:cs typeface="Yu Gothic"/>
              </a:rPr>
              <a:t>0.25T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FD864A79-7BEE-44F3-817C-8E0E6D563F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30827" y="1533525"/>
            <a:ext cx="1205865" cy="409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AFC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C9647456-D534-48BB-B375-543C4E54A3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97502" y="1600200"/>
            <a:ext cx="1072515" cy="3143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555" b="0">
                <a:solidFill>
                  <a:srgbClr val="142033"/>
                </a:solidFill>
                <a:latin typeface="Yu Gothic"/>
                <a:ea typeface="Yu Gothic"/>
                <a:cs typeface="Yu Gothic"/>
              </a:defRPr>
            </a:pPr>
            <a:r>
              <a:rPr sz="555" b="0">
                <a:solidFill>
                  <a:srgbClr val="142033"/>
                </a:solidFill>
                <a:latin typeface="Yu Gothic"/>
                <a:ea typeface="Yu Gothic"/>
                <a:cs typeface="Yu Gothic"/>
              </a:rPr>
              <a:t>+/- 0.05 mm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8628D779-5423-4D0F-8BF1-C054444229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36692" y="1533525"/>
            <a:ext cx="3054858" cy="409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AFC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9428C902-CE56-490A-A0B1-1F46965208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03367" y="1600200"/>
            <a:ext cx="2921508" cy="3143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555" b="0">
                <a:solidFill>
                  <a:srgbClr val="142033"/>
                </a:solidFill>
                <a:latin typeface="Yu Gothic"/>
                <a:ea typeface="Yu Gothic"/>
                <a:cs typeface="Yu Gothic"/>
              </a:defRPr>
            </a:pPr>
            <a:r>
              <a:rPr sz="555" b="0">
                <a:solidFill>
                  <a:srgbClr val="142033"/>
                </a:solidFill>
                <a:latin typeface="Yu Gothic"/>
                <a:ea typeface="Yu Gothic"/>
                <a:cs typeface="Yu Gothic"/>
              </a:rPr>
              <a:t>High precision micro-tubing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C046E4BB-0F0C-4061-9086-088E88E4B4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943100"/>
            <a:ext cx="1286256" cy="409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AC97477B-763F-4550-BC1E-7D8DA43C08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2009775"/>
            <a:ext cx="1152906" cy="3143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555" b="1">
                <a:solidFill>
                  <a:srgbClr val="142033"/>
                </a:solidFill>
                <a:latin typeface="Yu Gothic"/>
                <a:ea typeface="Yu Gothic"/>
                <a:cs typeface="Yu Gothic"/>
              </a:defRPr>
            </a:pPr>
            <a:r>
              <a:rPr sz="555" b="1">
                <a:solidFill>
                  <a:srgbClr val="142033"/>
                </a:solidFill>
                <a:latin typeface="Yu Gothic"/>
                <a:ea typeface="Yu Gothic"/>
                <a:cs typeface="Yu Gothic"/>
              </a:rPr>
              <a:t>1.0 mm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A26C3EFF-EED5-4BEF-9F2C-4C752D2380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38706" y="1943100"/>
            <a:ext cx="1286256" cy="409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1ADA36E8-4EA3-4097-8132-994010BBB6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05381" y="2009775"/>
            <a:ext cx="1152906" cy="3143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555" b="0">
                <a:solidFill>
                  <a:srgbClr val="142033"/>
                </a:solidFill>
                <a:latin typeface="Yu Gothic"/>
                <a:ea typeface="Yu Gothic"/>
                <a:cs typeface="Yu Gothic"/>
              </a:defRPr>
            </a:pPr>
            <a:r>
              <a:rPr sz="555" b="0">
                <a:solidFill>
                  <a:srgbClr val="142033"/>
                </a:solidFill>
                <a:latin typeface="Yu Gothic"/>
                <a:ea typeface="Yu Gothic"/>
                <a:cs typeface="Yu Gothic"/>
              </a:rPr>
              <a:t>0.5 mm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BC4E6CE4-9D4B-42DA-8D58-AF916FFD17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24962" y="1943100"/>
            <a:ext cx="1205865" cy="409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98E4CB92-78C6-4277-90C0-907051AB2F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91637" y="2009775"/>
            <a:ext cx="1072515" cy="3143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555" b="0">
                <a:solidFill>
                  <a:srgbClr val="142033"/>
                </a:solidFill>
                <a:latin typeface="Yu Gothic"/>
                <a:ea typeface="Yu Gothic"/>
                <a:cs typeface="Yu Gothic"/>
              </a:defRPr>
            </a:pPr>
            <a:r>
              <a:rPr sz="555" b="0">
                <a:solidFill>
                  <a:srgbClr val="142033"/>
                </a:solidFill>
                <a:latin typeface="Yu Gothic"/>
                <a:ea typeface="Yu Gothic"/>
                <a:cs typeface="Yu Gothic"/>
              </a:rPr>
              <a:t>0.25T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8ED5168F-34D0-4C46-B185-88350F4FC9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30827" y="1943100"/>
            <a:ext cx="1205865" cy="409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07298644-E9A6-4242-AA62-6FF0E93766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97502" y="2009775"/>
            <a:ext cx="1072515" cy="3143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555" b="0">
                <a:solidFill>
                  <a:srgbClr val="142033"/>
                </a:solidFill>
                <a:latin typeface="Yu Gothic"/>
                <a:ea typeface="Yu Gothic"/>
                <a:cs typeface="Yu Gothic"/>
              </a:defRPr>
            </a:pPr>
            <a:r>
              <a:rPr sz="555" b="0">
                <a:solidFill>
                  <a:srgbClr val="142033"/>
                </a:solidFill>
                <a:latin typeface="Yu Gothic"/>
                <a:ea typeface="Yu Gothic"/>
                <a:cs typeface="Yu Gothic"/>
              </a:rPr>
              <a:t>+/- 0.05 mm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375154F8-C262-47CD-910F-3C1EBFC2C9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36692" y="1943100"/>
            <a:ext cx="3054858" cy="409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410F2F9F-A38C-4590-886D-F40D0A4DF1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03367" y="2009775"/>
            <a:ext cx="2921508" cy="3143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555" b="0">
                <a:solidFill>
                  <a:srgbClr val="142033"/>
                </a:solidFill>
                <a:latin typeface="Yu Gothic"/>
                <a:ea typeface="Yu Gothic"/>
                <a:cs typeface="Yu Gothic"/>
              </a:defRPr>
            </a:pPr>
            <a:r>
              <a:rPr sz="555" b="0">
                <a:solidFill>
                  <a:srgbClr val="142033"/>
                </a:solidFill>
                <a:latin typeface="Yu Gothic"/>
                <a:ea typeface="Yu Gothic"/>
                <a:cs typeface="Yu Gothic"/>
              </a:rPr>
              <a:t>AWG standard shortlist</a:t>
            </a:r>
          </a:p>
        </p:txBody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FB7BD0B1-00DF-4235-B40E-20B82BCE7A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2352675"/>
            <a:ext cx="1286256" cy="409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AFC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696371A0-84CB-4D99-B539-1A8C771980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2419350"/>
            <a:ext cx="1152906" cy="3143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555" b="1">
                <a:solidFill>
                  <a:srgbClr val="142033"/>
                </a:solidFill>
                <a:latin typeface="Yu Gothic"/>
                <a:ea typeface="Yu Gothic"/>
                <a:cs typeface="Yu Gothic"/>
              </a:defRPr>
            </a:pPr>
            <a:r>
              <a:rPr sz="555" b="1">
                <a:solidFill>
                  <a:srgbClr val="142033"/>
                </a:solidFill>
                <a:latin typeface="Yu Gothic"/>
                <a:ea typeface="Yu Gothic"/>
                <a:cs typeface="Yu Gothic"/>
              </a:rPr>
              <a:t>1.3 mm</a:t>
            </a:r>
          </a:p>
        </p:txBody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1773153E-C327-4265-833E-5E94A86A7D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38706" y="2352675"/>
            <a:ext cx="1286256" cy="409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AFC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C45B2FD0-063D-4FE1-A8E6-8871E68E39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05381" y="2419350"/>
            <a:ext cx="1152906" cy="3143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555" b="0">
                <a:solidFill>
                  <a:srgbClr val="142033"/>
                </a:solidFill>
                <a:latin typeface="Yu Gothic"/>
                <a:ea typeface="Yu Gothic"/>
                <a:cs typeface="Yu Gothic"/>
              </a:defRPr>
            </a:pPr>
            <a:r>
              <a:rPr sz="555" b="0">
                <a:solidFill>
                  <a:srgbClr val="142033"/>
                </a:solidFill>
                <a:latin typeface="Yu Gothic"/>
                <a:ea typeface="Yu Gothic"/>
                <a:cs typeface="Yu Gothic"/>
              </a:rPr>
              <a:t>0.8 mm</a:t>
            </a:r>
          </a:p>
        </p:txBody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A186DD57-323A-45F5-B744-5A736A1C40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24962" y="2352675"/>
            <a:ext cx="1205865" cy="409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AFC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E862022B-80F4-4DFC-8709-007C319863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91637" y="2419350"/>
            <a:ext cx="1072515" cy="3143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555" b="0">
                <a:solidFill>
                  <a:srgbClr val="142033"/>
                </a:solidFill>
                <a:latin typeface="Yu Gothic"/>
                <a:ea typeface="Yu Gothic"/>
                <a:cs typeface="Yu Gothic"/>
              </a:defRPr>
            </a:pPr>
            <a:r>
              <a:rPr sz="555" b="0">
                <a:solidFill>
                  <a:srgbClr val="142033"/>
                </a:solidFill>
                <a:latin typeface="Yu Gothic"/>
                <a:ea typeface="Yu Gothic"/>
                <a:cs typeface="Yu Gothic"/>
              </a:rPr>
              <a:t>0.25T</a:t>
            </a:r>
          </a:p>
        </p:txBody>
      </p:sp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6ADE96D0-F450-4620-B473-BA0BD88560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30827" y="2352675"/>
            <a:ext cx="1205865" cy="409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AFC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40" name="">
            <a:extLst xmlns:a="http://schemas.openxmlformats.org/drawingml/2006/main">
              <a:ext uri="{FF2B5EF4-FFF2-40B4-BE49-F238E27FC236}">
                <a16:creationId xmlns:a16="http://schemas.microsoft.com/office/drawing/2014/main" id="{34E3DE41-D4D3-4AF6-886E-2861C1A737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97502" y="2419350"/>
            <a:ext cx="1072515" cy="3143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555" b="0">
                <a:solidFill>
                  <a:srgbClr val="142033"/>
                </a:solidFill>
                <a:latin typeface="Yu Gothic"/>
                <a:ea typeface="Yu Gothic"/>
                <a:cs typeface="Yu Gothic"/>
              </a:defRPr>
            </a:pPr>
            <a:r>
              <a:rPr sz="555" b="0">
                <a:solidFill>
                  <a:srgbClr val="142033"/>
                </a:solidFill>
                <a:latin typeface="Yu Gothic"/>
                <a:ea typeface="Yu Gothic"/>
                <a:cs typeface="Yu Gothic"/>
              </a:rPr>
              <a:t>+/- 0.05 mm</a:t>
            </a:r>
          </a:p>
        </p:txBody>
      </p:sp>
      <p:sp>
        <p:nvSpPr>
          <p:cNvPr id="41" name="">
            <a:extLst xmlns:a="http://schemas.openxmlformats.org/drawingml/2006/main">
              <a:ext uri="{FF2B5EF4-FFF2-40B4-BE49-F238E27FC236}">
                <a16:creationId xmlns:a16="http://schemas.microsoft.com/office/drawing/2014/main" id="{3CDC7038-EDC0-48DD-A937-A6B0F7AF3E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36692" y="2352675"/>
            <a:ext cx="3054858" cy="409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AFC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42" name="">
            <a:extLst xmlns:a="http://schemas.openxmlformats.org/drawingml/2006/main">
              <a:ext uri="{FF2B5EF4-FFF2-40B4-BE49-F238E27FC236}">
                <a16:creationId xmlns:a16="http://schemas.microsoft.com/office/drawing/2014/main" id="{6F3AA954-9EF5-49B0-9C53-211FA9A8A3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03367" y="2419350"/>
            <a:ext cx="2921508" cy="3143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555" b="0">
                <a:solidFill>
                  <a:srgbClr val="142033"/>
                </a:solidFill>
                <a:latin typeface="Yu Gothic"/>
                <a:ea typeface="Yu Gothic"/>
                <a:cs typeface="Yu Gothic"/>
              </a:defRPr>
            </a:pPr>
            <a:r>
              <a:rPr sz="555" b="0">
                <a:solidFill>
                  <a:srgbClr val="142033"/>
                </a:solidFill>
                <a:latin typeface="Yu Gothic"/>
                <a:ea typeface="Yu Gothic"/>
                <a:cs typeface="Yu Gothic"/>
              </a:rPr>
              <a:t>Dielectric routing</a:t>
            </a:r>
          </a:p>
        </p:txBody>
      </p:sp>
      <p:sp>
        <p:nvSpPr>
          <p:cNvPr id="43" name="">
            <a:extLst xmlns:a="http://schemas.openxmlformats.org/drawingml/2006/main">
              <a:ext uri="{FF2B5EF4-FFF2-40B4-BE49-F238E27FC236}">
                <a16:creationId xmlns:a16="http://schemas.microsoft.com/office/drawing/2014/main" id="{8E0A5F42-C100-4E87-8B76-DB5590A750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2762250"/>
            <a:ext cx="1286256" cy="409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44" name="">
            <a:extLst xmlns:a="http://schemas.openxmlformats.org/drawingml/2006/main">
              <a:ext uri="{FF2B5EF4-FFF2-40B4-BE49-F238E27FC236}">
                <a16:creationId xmlns:a16="http://schemas.microsoft.com/office/drawing/2014/main" id="{AD76716C-DEF1-49DA-8675-57A94B84FD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2828925"/>
            <a:ext cx="1152906" cy="3143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555" b="1">
                <a:solidFill>
                  <a:srgbClr val="142033"/>
                </a:solidFill>
                <a:latin typeface="Yu Gothic"/>
                <a:ea typeface="Yu Gothic"/>
                <a:cs typeface="Yu Gothic"/>
              </a:defRPr>
            </a:pPr>
            <a:r>
              <a:rPr sz="555" b="1">
                <a:solidFill>
                  <a:srgbClr val="142033"/>
                </a:solidFill>
                <a:latin typeface="Yu Gothic"/>
                <a:ea typeface="Yu Gothic"/>
                <a:cs typeface="Yu Gothic"/>
              </a:rPr>
              <a:t>1.5 mm</a:t>
            </a:r>
          </a:p>
        </p:txBody>
      </p:sp>
      <p:sp>
        <p:nvSpPr>
          <p:cNvPr id="45" name="">
            <a:extLst xmlns:a="http://schemas.openxmlformats.org/drawingml/2006/main">
              <a:ext uri="{FF2B5EF4-FFF2-40B4-BE49-F238E27FC236}">
                <a16:creationId xmlns:a16="http://schemas.microsoft.com/office/drawing/2014/main" id="{0ABB1363-EB44-465E-B804-C884680868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38706" y="2762250"/>
            <a:ext cx="1286256" cy="409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46" name="">
            <a:extLst xmlns:a="http://schemas.openxmlformats.org/drawingml/2006/main">
              <a:ext uri="{FF2B5EF4-FFF2-40B4-BE49-F238E27FC236}">
                <a16:creationId xmlns:a16="http://schemas.microsoft.com/office/drawing/2014/main" id="{73012B8D-AD61-4AC1-9D3F-3BE055040E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05381" y="2828925"/>
            <a:ext cx="1152906" cy="3143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555" b="0">
                <a:solidFill>
                  <a:srgbClr val="142033"/>
                </a:solidFill>
                <a:latin typeface="Yu Gothic"/>
                <a:ea typeface="Yu Gothic"/>
                <a:cs typeface="Yu Gothic"/>
              </a:defRPr>
            </a:pPr>
            <a:r>
              <a:rPr sz="555" b="0">
                <a:solidFill>
                  <a:srgbClr val="142033"/>
                </a:solidFill>
                <a:latin typeface="Yu Gothic"/>
                <a:ea typeface="Yu Gothic"/>
                <a:cs typeface="Yu Gothic"/>
              </a:rPr>
              <a:t>1.0 mm</a:t>
            </a:r>
          </a:p>
        </p:txBody>
      </p:sp>
      <p:sp>
        <p:nvSpPr>
          <p:cNvPr id="47" name="">
            <a:extLst xmlns:a="http://schemas.openxmlformats.org/drawingml/2006/main">
              <a:ext uri="{FF2B5EF4-FFF2-40B4-BE49-F238E27FC236}">
                <a16:creationId xmlns:a16="http://schemas.microsoft.com/office/drawing/2014/main" id="{09994E67-9073-4CEB-88AF-636A7AF05C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24962" y="2762250"/>
            <a:ext cx="1205865" cy="409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48" name="">
            <a:extLst xmlns:a="http://schemas.openxmlformats.org/drawingml/2006/main">
              <a:ext uri="{FF2B5EF4-FFF2-40B4-BE49-F238E27FC236}">
                <a16:creationId xmlns:a16="http://schemas.microsoft.com/office/drawing/2014/main" id="{ED17787D-DFDF-4939-8CE9-FBFE1EE1C4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91637" y="2828925"/>
            <a:ext cx="1072515" cy="3143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555" b="0">
                <a:solidFill>
                  <a:srgbClr val="142033"/>
                </a:solidFill>
                <a:latin typeface="Yu Gothic"/>
                <a:ea typeface="Yu Gothic"/>
                <a:cs typeface="Yu Gothic"/>
              </a:defRPr>
            </a:pPr>
            <a:r>
              <a:rPr sz="555" b="0">
                <a:solidFill>
                  <a:srgbClr val="142033"/>
                </a:solidFill>
                <a:latin typeface="Yu Gothic"/>
                <a:ea typeface="Yu Gothic"/>
                <a:cs typeface="Yu Gothic"/>
              </a:rPr>
              <a:t>0.25T</a:t>
            </a:r>
          </a:p>
        </p:txBody>
      </p:sp>
      <p:sp>
        <p:nvSpPr>
          <p:cNvPr id="49" name="">
            <a:extLst xmlns:a="http://schemas.openxmlformats.org/drawingml/2006/main">
              <a:ext uri="{FF2B5EF4-FFF2-40B4-BE49-F238E27FC236}">
                <a16:creationId xmlns:a16="http://schemas.microsoft.com/office/drawing/2014/main" id="{DA27E78E-22B9-462E-BD06-41F225E576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30827" y="2762250"/>
            <a:ext cx="1205865" cy="409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50" name="">
            <a:extLst xmlns:a="http://schemas.openxmlformats.org/drawingml/2006/main">
              <a:ext uri="{FF2B5EF4-FFF2-40B4-BE49-F238E27FC236}">
                <a16:creationId xmlns:a16="http://schemas.microsoft.com/office/drawing/2014/main" id="{93CD51C5-2AA8-40AF-9C39-2A5E256EE6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97502" y="2828925"/>
            <a:ext cx="1072515" cy="3143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555" b="0">
                <a:solidFill>
                  <a:srgbClr val="142033"/>
                </a:solidFill>
                <a:latin typeface="Yu Gothic"/>
                <a:ea typeface="Yu Gothic"/>
                <a:cs typeface="Yu Gothic"/>
              </a:defRPr>
            </a:pPr>
            <a:r>
              <a:rPr sz="555" b="0">
                <a:solidFill>
                  <a:srgbClr val="142033"/>
                </a:solidFill>
                <a:latin typeface="Yu Gothic"/>
                <a:ea typeface="Yu Gothic"/>
                <a:cs typeface="Yu Gothic"/>
              </a:rPr>
              <a:t>+/- 0.05 mm</a:t>
            </a:r>
          </a:p>
        </p:txBody>
      </p:sp>
      <p:sp>
        <p:nvSpPr>
          <p:cNvPr id="51" name="">
            <a:extLst xmlns:a="http://schemas.openxmlformats.org/drawingml/2006/main">
              <a:ext uri="{FF2B5EF4-FFF2-40B4-BE49-F238E27FC236}">
                <a16:creationId xmlns:a16="http://schemas.microsoft.com/office/drawing/2014/main" id="{9B5E96F6-FCED-4EBC-82CF-6E64874C9C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36692" y="2762250"/>
            <a:ext cx="3054858" cy="409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52" name="">
            <a:extLst xmlns:a="http://schemas.openxmlformats.org/drawingml/2006/main">
              <a:ext uri="{FF2B5EF4-FFF2-40B4-BE49-F238E27FC236}">
                <a16:creationId xmlns:a16="http://schemas.microsoft.com/office/drawing/2014/main" id="{61EFE0FC-9600-4C20-B3C8-E96EE2851E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03367" y="2828925"/>
            <a:ext cx="2921508" cy="3143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555" b="0">
                <a:solidFill>
                  <a:srgbClr val="142033"/>
                </a:solidFill>
                <a:latin typeface="Yu Gothic"/>
                <a:ea typeface="Yu Gothic"/>
                <a:cs typeface="Yu Gothic"/>
              </a:defRPr>
            </a:pPr>
            <a:r>
              <a:rPr sz="555" b="0">
                <a:solidFill>
                  <a:srgbClr val="142033"/>
                </a:solidFill>
                <a:latin typeface="Yu Gothic"/>
                <a:ea typeface="Yu Gothic"/>
                <a:cs typeface="Yu Gothic"/>
              </a:rPr>
              <a:t>Chemical and thermal resistance</a:t>
            </a:r>
          </a:p>
        </p:txBody>
      </p:sp>
      <p:sp>
        <p:nvSpPr>
          <p:cNvPr id="53" name="">
            <a:extLst xmlns:a="http://schemas.openxmlformats.org/drawingml/2006/main">
              <a:ext uri="{FF2B5EF4-FFF2-40B4-BE49-F238E27FC236}">
                <a16:creationId xmlns:a16="http://schemas.microsoft.com/office/drawing/2014/main" id="{F2C1F202-3800-41D8-AACD-DA7A22D352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3171825"/>
            <a:ext cx="1286256" cy="409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AFC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54" name="">
            <a:extLst xmlns:a="http://schemas.openxmlformats.org/drawingml/2006/main">
              <a:ext uri="{FF2B5EF4-FFF2-40B4-BE49-F238E27FC236}">
                <a16:creationId xmlns:a16="http://schemas.microsoft.com/office/drawing/2014/main" id="{DFE74D4E-618E-421E-84CB-456C455F67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3238500"/>
            <a:ext cx="1152906" cy="3143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555" b="1">
                <a:solidFill>
                  <a:srgbClr val="142033"/>
                </a:solidFill>
                <a:latin typeface="Yu Gothic"/>
                <a:ea typeface="Yu Gothic"/>
                <a:cs typeface="Yu Gothic"/>
              </a:defRPr>
            </a:pPr>
            <a:r>
              <a:rPr sz="555" b="1">
                <a:solidFill>
                  <a:srgbClr val="142033"/>
                </a:solidFill>
                <a:latin typeface="Yu Gothic"/>
                <a:ea typeface="Yu Gothic"/>
                <a:cs typeface="Yu Gothic"/>
              </a:rPr>
              <a:t>2.0 mm</a:t>
            </a:r>
          </a:p>
        </p:txBody>
      </p:sp>
      <p:sp>
        <p:nvSpPr>
          <p:cNvPr id="55" name="">
            <a:extLst xmlns:a="http://schemas.openxmlformats.org/drawingml/2006/main">
              <a:ext uri="{FF2B5EF4-FFF2-40B4-BE49-F238E27FC236}">
                <a16:creationId xmlns:a16="http://schemas.microsoft.com/office/drawing/2014/main" id="{72CCC8F1-2AF2-458A-9504-1463CC75EB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38706" y="3171825"/>
            <a:ext cx="1286256" cy="409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AFC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56" name="">
            <a:extLst xmlns:a="http://schemas.openxmlformats.org/drawingml/2006/main">
              <a:ext uri="{FF2B5EF4-FFF2-40B4-BE49-F238E27FC236}">
                <a16:creationId xmlns:a16="http://schemas.microsoft.com/office/drawing/2014/main" id="{6D715951-3A94-4F0A-819D-2EF878A3B5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05381" y="3238500"/>
            <a:ext cx="1152906" cy="3143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555" b="0">
                <a:solidFill>
                  <a:srgbClr val="142033"/>
                </a:solidFill>
                <a:latin typeface="Yu Gothic"/>
                <a:ea typeface="Yu Gothic"/>
                <a:cs typeface="Yu Gothic"/>
              </a:defRPr>
            </a:pPr>
            <a:r>
              <a:rPr sz="555" b="0">
                <a:solidFill>
                  <a:srgbClr val="142033"/>
                </a:solidFill>
                <a:latin typeface="Yu Gothic"/>
                <a:ea typeface="Yu Gothic"/>
                <a:cs typeface="Yu Gothic"/>
              </a:rPr>
              <a:t>1.5 mm</a:t>
            </a:r>
          </a:p>
        </p:txBody>
      </p:sp>
      <p:sp>
        <p:nvSpPr>
          <p:cNvPr id="57" name="">
            <a:extLst xmlns:a="http://schemas.openxmlformats.org/drawingml/2006/main">
              <a:ext uri="{FF2B5EF4-FFF2-40B4-BE49-F238E27FC236}">
                <a16:creationId xmlns:a16="http://schemas.microsoft.com/office/drawing/2014/main" id="{9117CAB3-F74B-46F9-B4C8-4FE5D94333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24962" y="3171825"/>
            <a:ext cx="1205865" cy="409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AFC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58" name="">
            <a:extLst xmlns:a="http://schemas.openxmlformats.org/drawingml/2006/main">
              <a:ext uri="{FF2B5EF4-FFF2-40B4-BE49-F238E27FC236}">
                <a16:creationId xmlns:a16="http://schemas.microsoft.com/office/drawing/2014/main" id="{C31BD32E-20B4-4747-B0AB-E3DA9FA207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91637" y="3238500"/>
            <a:ext cx="1072515" cy="3143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555" b="0">
                <a:solidFill>
                  <a:srgbClr val="142033"/>
                </a:solidFill>
                <a:latin typeface="Yu Gothic"/>
                <a:ea typeface="Yu Gothic"/>
                <a:cs typeface="Yu Gothic"/>
              </a:defRPr>
            </a:pPr>
            <a:r>
              <a:rPr sz="555" b="0">
                <a:solidFill>
                  <a:srgbClr val="142033"/>
                </a:solidFill>
                <a:latin typeface="Yu Gothic"/>
                <a:ea typeface="Yu Gothic"/>
                <a:cs typeface="Yu Gothic"/>
              </a:rPr>
              <a:t>0.25T</a:t>
            </a:r>
          </a:p>
        </p:txBody>
      </p:sp>
      <p:sp>
        <p:nvSpPr>
          <p:cNvPr id="59" name="">
            <a:extLst xmlns:a="http://schemas.openxmlformats.org/drawingml/2006/main">
              <a:ext uri="{FF2B5EF4-FFF2-40B4-BE49-F238E27FC236}">
                <a16:creationId xmlns:a16="http://schemas.microsoft.com/office/drawing/2014/main" id="{EF7140FE-3AC3-476B-977D-064A99C4EC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30827" y="3171825"/>
            <a:ext cx="1205865" cy="409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AFC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60" name="">
            <a:extLst xmlns:a="http://schemas.openxmlformats.org/drawingml/2006/main">
              <a:ext uri="{FF2B5EF4-FFF2-40B4-BE49-F238E27FC236}">
                <a16:creationId xmlns:a16="http://schemas.microsoft.com/office/drawing/2014/main" id="{3A58ABE6-7B1F-4BA6-9320-226CBD136F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97502" y="3238500"/>
            <a:ext cx="1072515" cy="3143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555" b="0">
                <a:solidFill>
                  <a:srgbClr val="142033"/>
                </a:solidFill>
                <a:latin typeface="Yu Gothic"/>
                <a:ea typeface="Yu Gothic"/>
                <a:cs typeface="Yu Gothic"/>
              </a:defRPr>
            </a:pPr>
            <a:r>
              <a:rPr sz="555" b="0">
                <a:solidFill>
                  <a:srgbClr val="142033"/>
                </a:solidFill>
                <a:latin typeface="Yu Gothic"/>
                <a:ea typeface="Yu Gothic"/>
                <a:cs typeface="Yu Gothic"/>
              </a:rPr>
              <a:t>+/- 0.05 mm</a:t>
            </a:r>
          </a:p>
        </p:txBody>
      </p:sp>
      <p:sp>
        <p:nvSpPr>
          <p:cNvPr id="61" name="">
            <a:extLst xmlns:a="http://schemas.openxmlformats.org/drawingml/2006/main">
              <a:ext uri="{FF2B5EF4-FFF2-40B4-BE49-F238E27FC236}">
                <a16:creationId xmlns:a16="http://schemas.microsoft.com/office/drawing/2014/main" id="{5286BA3C-FAFA-4C5A-B972-C41ED984BF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36692" y="3171825"/>
            <a:ext cx="3054858" cy="409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AFC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62" name="">
            <a:extLst xmlns:a="http://schemas.openxmlformats.org/drawingml/2006/main">
              <a:ext uri="{FF2B5EF4-FFF2-40B4-BE49-F238E27FC236}">
                <a16:creationId xmlns:a16="http://schemas.microsoft.com/office/drawing/2014/main" id="{C32EA4B2-0F42-44DB-B0D3-03AA97F301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03367" y="3238500"/>
            <a:ext cx="2921508" cy="3143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555" b="0">
                <a:solidFill>
                  <a:srgbClr val="142033"/>
                </a:solidFill>
                <a:latin typeface="Yu Gothic"/>
                <a:ea typeface="Yu Gothic"/>
                <a:cs typeface="Yu Gothic"/>
              </a:defRPr>
            </a:pPr>
            <a:r>
              <a:rPr sz="555" b="0">
                <a:solidFill>
                  <a:srgbClr val="142033"/>
                </a:solidFill>
                <a:latin typeface="Yu Gothic"/>
                <a:ea typeface="Yu Gothic"/>
                <a:cs typeface="Yu Gothic"/>
              </a:rPr>
              <a:t>Low-friction routing</a:t>
            </a:r>
          </a:p>
        </p:txBody>
      </p:sp>
      <p:sp>
        <p:nvSpPr>
          <p:cNvPr id="63" name="">
            <a:extLst xmlns:a="http://schemas.openxmlformats.org/drawingml/2006/main">
              <a:ext uri="{FF2B5EF4-FFF2-40B4-BE49-F238E27FC236}">
                <a16:creationId xmlns:a16="http://schemas.microsoft.com/office/drawing/2014/main" id="{6340923A-2432-4CA4-BDD2-7C453EA201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3581400"/>
            <a:ext cx="1286256" cy="409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64" name="">
            <a:extLst xmlns:a="http://schemas.openxmlformats.org/drawingml/2006/main">
              <a:ext uri="{FF2B5EF4-FFF2-40B4-BE49-F238E27FC236}">
                <a16:creationId xmlns:a16="http://schemas.microsoft.com/office/drawing/2014/main" id="{507A6E79-5DA3-4EB3-ADD1-A4846304B6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3648075"/>
            <a:ext cx="1152906" cy="3143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555" b="1">
                <a:solidFill>
                  <a:srgbClr val="142033"/>
                </a:solidFill>
                <a:latin typeface="Yu Gothic"/>
                <a:ea typeface="Yu Gothic"/>
                <a:cs typeface="Yu Gothic"/>
              </a:defRPr>
            </a:pPr>
            <a:r>
              <a:rPr sz="555" b="1">
                <a:solidFill>
                  <a:srgbClr val="142033"/>
                </a:solidFill>
                <a:latin typeface="Yu Gothic"/>
                <a:ea typeface="Yu Gothic"/>
                <a:cs typeface="Yu Gothic"/>
              </a:rPr>
              <a:t>2.5 mm</a:t>
            </a:r>
          </a:p>
        </p:txBody>
      </p:sp>
      <p:sp>
        <p:nvSpPr>
          <p:cNvPr id="65" name="">
            <a:extLst xmlns:a="http://schemas.openxmlformats.org/drawingml/2006/main">
              <a:ext uri="{FF2B5EF4-FFF2-40B4-BE49-F238E27FC236}">
                <a16:creationId xmlns:a16="http://schemas.microsoft.com/office/drawing/2014/main" id="{40776A76-7206-4BAF-8EDC-0FB7C5271A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38706" y="3581400"/>
            <a:ext cx="1286256" cy="409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66" name="">
            <a:extLst xmlns:a="http://schemas.openxmlformats.org/drawingml/2006/main">
              <a:ext uri="{FF2B5EF4-FFF2-40B4-BE49-F238E27FC236}">
                <a16:creationId xmlns:a16="http://schemas.microsoft.com/office/drawing/2014/main" id="{669F38D1-80BB-4957-A07E-ED73ECAA08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05381" y="3648075"/>
            <a:ext cx="1152906" cy="3143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555" b="0">
                <a:solidFill>
                  <a:srgbClr val="142033"/>
                </a:solidFill>
                <a:latin typeface="Yu Gothic"/>
                <a:ea typeface="Yu Gothic"/>
                <a:cs typeface="Yu Gothic"/>
              </a:defRPr>
            </a:pPr>
            <a:r>
              <a:rPr sz="555" b="0">
                <a:solidFill>
                  <a:srgbClr val="142033"/>
                </a:solidFill>
                <a:latin typeface="Yu Gothic"/>
                <a:ea typeface="Yu Gothic"/>
                <a:cs typeface="Yu Gothic"/>
              </a:rPr>
              <a:t>2.0 mm</a:t>
            </a:r>
          </a:p>
        </p:txBody>
      </p:sp>
      <p:sp>
        <p:nvSpPr>
          <p:cNvPr id="67" name="">
            <a:extLst xmlns:a="http://schemas.openxmlformats.org/drawingml/2006/main">
              <a:ext uri="{FF2B5EF4-FFF2-40B4-BE49-F238E27FC236}">
                <a16:creationId xmlns:a16="http://schemas.microsoft.com/office/drawing/2014/main" id="{D23E7727-EFBB-4D9A-ABA4-7285002F92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24962" y="3581400"/>
            <a:ext cx="1205865" cy="409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68" name="">
            <a:extLst xmlns:a="http://schemas.openxmlformats.org/drawingml/2006/main">
              <a:ext uri="{FF2B5EF4-FFF2-40B4-BE49-F238E27FC236}">
                <a16:creationId xmlns:a16="http://schemas.microsoft.com/office/drawing/2014/main" id="{7CBA4303-7687-49AA-9431-5E2595C408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91637" y="3648075"/>
            <a:ext cx="1072515" cy="3143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555" b="0">
                <a:solidFill>
                  <a:srgbClr val="142033"/>
                </a:solidFill>
                <a:latin typeface="Yu Gothic"/>
                <a:ea typeface="Yu Gothic"/>
                <a:cs typeface="Yu Gothic"/>
              </a:defRPr>
            </a:pPr>
            <a:r>
              <a:rPr sz="555" b="0">
                <a:solidFill>
                  <a:srgbClr val="142033"/>
                </a:solidFill>
                <a:latin typeface="Yu Gothic"/>
                <a:ea typeface="Yu Gothic"/>
                <a:cs typeface="Yu Gothic"/>
              </a:rPr>
              <a:t>0.25T</a:t>
            </a:r>
          </a:p>
        </p:txBody>
      </p:sp>
      <p:sp>
        <p:nvSpPr>
          <p:cNvPr id="69" name="">
            <a:extLst xmlns:a="http://schemas.openxmlformats.org/drawingml/2006/main">
              <a:ext uri="{FF2B5EF4-FFF2-40B4-BE49-F238E27FC236}">
                <a16:creationId xmlns:a16="http://schemas.microsoft.com/office/drawing/2014/main" id="{03124315-2A90-4388-B108-811D1BD114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30827" y="3581400"/>
            <a:ext cx="1205865" cy="409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70" name="">
            <a:extLst xmlns:a="http://schemas.openxmlformats.org/drawingml/2006/main">
              <a:ext uri="{FF2B5EF4-FFF2-40B4-BE49-F238E27FC236}">
                <a16:creationId xmlns:a16="http://schemas.microsoft.com/office/drawing/2014/main" id="{02848EF0-EDFE-40B2-A53B-DFEAF9817B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97502" y="3648075"/>
            <a:ext cx="1072515" cy="3143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555" b="0">
                <a:solidFill>
                  <a:srgbClr val="142033"/>
                </a:solidFill>
                <a:latin typeface="Yu Gothic"/>
                <a:ea typeface="Yu Gothic"/>
                <a:cs typeface="Yu Gothic"/>
              </a:defRPr>
            </a:pPr>
            <a:r>
              <a:rPr sz="555" b="0">
                <a:solidFill>
                  <a:srgbClr val="142033"/>
                </a:solidFill>
                <a:latin typeface="Yu Gothic"/>
                <a:ea typeface="Yu Gothic"/>
                <a:cs typeface="Yu Gothic"/>
              </a:rPr>
              <a:t>+/- 0.05 mm</a:t>
            </a:r>
          </a:p>
        </p:txBody>
      </p:sp>
      <p:sp>
        <p:nvSpPr>
          <p:cNvPr id="71" name="">
            <a:extLst xmlns:a="http://schemas.openxmlformats.org/drawingml/2006/main">
              <a:ext uri="{FF2B5EF4-FFF2-40B4-BE49-F238E27FC236}">
                <a16:creationId xmlns:a16="http://schemas.microsoft.com/office/drawing/2014/main" id="{64564DF6-9A0C-4793-9D05-BBD8AF3DB9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36692" y="3581400"/>
            <a:ext cx="3054858" cy="409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72" name="">
            <a:extLst xmlns:a="http://schemas.openxmlformats.org/drawingml/2006/main">
              <a:ext uri="{FF2B5EF4-FFF2-40B4-BE49-F238E27FC236}">
                <a16:creationId xmlns:a16="http://schemas.microsoft.com/office/drawing/2014/main" id="{14442340-C735-4501-A168-316A1B890C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03367" y="3648075"/>
            <a:ext cx="2921508" cy="3143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555" b="0">
                <a:solidFill>
                  <a:srgbClr val="142033"/>
                </a:solidFill>
                <a:latin typeface="Yu Gothic"/>
                <a:ea typeface="Yu Gothic"/>
                <a:cs typeface="Yu Gothic"/>
              </a:defRPr>
            </a:pPr>
            <a:r>
              <a:rPr sz="555" b="0">
                <a:solidFill>
                  <a:srgbClr val="142033"/>
                </a:solidFill>
                <a:latin typeface="Yu Gothic"/>
                <a:ea typeface="Yu Gothic"/>
                <a:cs typeface="Yu Gothic"/>
              </a:rPr>
              <a:t>Non-stick compact line</a:t>
            </a:r>
          </a:p>
        </p:txBody>
      </p:sp>
      <p:sp>
        <p:nvSpPr>
          <p:cNvPr id="73" name="">
            <a:extLst xmlns:a="http://schemas.openxmlformats.org/drawingml/2006/main">
              <a:ext uri="{FF2B5EF4-FFF2-40B4-BE49-F238E27FC236}">
                <a16:creationId xmlns:a16="http://schemas.microsoft.com/office/drawing/2014/main" id="{96C14806-E5CB-4D29-AF61-5A92217215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095750"/>
            <a:ext cx="8039100" cy="438150"/>
          </a:xfrm>
          <a:prstGeom xmlns:a="http://schemas.openxmlformats.org/drawingml/2006/main" prst="roundRect">
            <a:avLst>
              <a:gd name="adj" fmla="val 17391"/>
            </a:avLst>
          </a:prstGeom>
          <a:solidFill xmlns:a="http://schemas.openxmlformats.org/drawingml/2006/main">
            <a:srgbClr val="DCFCE7"/>
          </a:solidFill>
          <a:ln xmlns:a="http://schemas.openxmlformats.org/drawingml/2006/main" w="9525">
            <a:solidFill>
              <a:srgbClr val="86EFAC"/>
            </a:solidFill>
            <a:prstDash val="solid"/>
          </a:ln>
        </p:spPr>
      </p:sp>
      <p:sp>
        <p:nvSpPr>
          <p:cNvPr id="74" name="">
            <a:extLst xmlns:a="http://schemas.openxmlformats.org/drawingml/2006/main">
              <a:ext uri="{FF2B5EF4-FFF2-40B4-BE49-F238E27FC236}">
                <a16:creationId xmlns:a16="http://schemas.microsoft.com/office/drawing/2014/main" id="{91C13D4F-F73E-4A0B-AD9B-20A7E623D2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4238625"/>
            <a:ext cx="7620000" cy="171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750" b="1">
                <a:solidFill>
                  <a:srgbClr val="047857"/>
                </a:solidFill>
                <a:latin typeface="Yu Gothic"/>
                <a:ea typeface="Yu Gothic"/>
                <a:cs typeface="Yu Gothic"/>
              </a:defRPr>
            </a:pPr>
            <a:r>
              <a:rPr sz="750" b="1">
                <a:solidFill>
                  <a:srgbClr val="047857"/>
                </a:solidFill>
                <a:latin typeface="Yu Gothic"/>
                <a:ea typeface="Yu Gothic"/>
                <a:cs typeface="Yu Gothic"/>
              </a:rPr>
              <a:t>最終値は使用条件、材料グレード、製造確認により異なります。</a:t>
            </a:r>
          </a:p>
        </p:txBody>
      </p:sp>
      <p:sp>
        <p:nvSpPr>
          <p:cNvPr id="75" name="">
            <a:extLst xmlns:a="http://schemas.openxmlformats.org/drawingml/2006/main">
              <a:ext uri="{FF2B5EF4-FFF2-40B4-BE49-F238E27FC236}">
                <a16:creationId xmlns:a16="http://schemas.microsoft.com/office/drawing/2014/main" id="{45CD8118-C66C-4D84-8C1D-0DD8E97C05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4810125"/>
            <a:ext cx="80772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D7E2"/>
          </a:solidFill>
          <a:ln xmlns:a="http://schemas.openxmlformats.org/drawingml/2006/main" w="0">
            <a:solidFill>
              <a:srgbClr val="C9D7E2"/>
            </a:solidFill>
            <a:prstDash val="solid"/>
          </a:ln>
        </p:spPr>
      </p:sp>
      <p:sp>
        <p:nvSpPr>
          <p:cNvPr id="76" name="">
            <a:extLst xmlns:a="http://schemas.openxmlformats.org/drawingml/2006/main">
              <a:ext uri="{FF2B5EF4-FFF2-40B4-BE49-F238E27FC236}">
                <a16:creationId xmlns:a16="http://schemas.microsoft.com/office/drawing/2014/main" id="{E17DA223-EB28-4F41-A94D-A7D86961BF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4895850"/>
            <a:ext cx="5905500" cy="1238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525" b="0">
                <a:solidFill>
                  <a:srgbClr val="607085"/>
                </a:solidFill>
                <a:latin typeface="Yu Gothic"/>
                <a:ea typeface="Yu Gothic"/>
                <a:cs typeface="Yu Gothic"/>
              </a:defRPr>
            </a:pPr>
            <a:r>
              <a:rPr sz="525" b="0">
                <a:solidFill>
                  <a:srgbClr val="607085"/>
                </a:solidFill>
                <a:latin typeface="Yu Gothic"/>
                <a:ea typeface="Yu Gothic"/>
                <a:cs typeface="Yu Gothic"/>
              </a:rPr>
              <a:t>Pure-Flon フッ素樹脂チューブカタログ - RFQ reference, 2026-06-04</a:t>
            </a:r>
          </a:p>
        </p:txBody>
      </p:sp>
      <p:sp>
        <p:nvSpPr>
          <p:cNvPr id="77" name="">
            <a:extLst xmlns:a="http://schemas.openxmlformats.org/drawingml/2006/main">
              <a:ext uri="{FF2B5EF4-FFF2-40B4-BE49-F238E27FC236}">
                <a16:creationId xmlns:a16="http://schemas.microsoft.com/office/drawing/2014/main" id="{A2510DCD-17A6-4B5F-928C-96668BC92A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0" y="4895850"/>
            <a:ext cx="419100" cy="1238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r">
              <a:defRPr sz="525" b="0">
                <a:solidFill>
                  <a:srgbClr val="607085"/>
                </a:solidFill>
                <a:latin typeface="Aptos"/>
                <a:ea typeface="Aptos"/>
                <a:cs typeface="Aptos"/>
              </a:defRPr>
            </a:pPr>
            <a:r>
              <a:rPr sz="525" b="0">
                <a:solidFill>
                  <a:srgbClr val="607085"/>
                </a:solidFill>
                <a:latin typeface="Aptos"/>
                <a:ea typeface="Aptos"/>
                <a:cs typeface="Aptos"/>
              </a:rPr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val="1331212851"/>
      </p:ext>
    </p:extLst>
  </p:cSld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0311AD76-3F8C-41DC-AA0C-CF5619CF25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266700"/>
            <a:ext cx="3714750" cy="171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600" b="1">
                <a:solidFill>
                  <a:srgbClr val="0F6B83"/>
                </a:solidFill>
                <a:latin typeface="Yu Gothic"/>
                <a:ea typeface="Yu Gothic"/>
                <a:cs typeface="Yu Gothic"/>
              </a:defRPr>
            </a:pPr>
            <a:r>
              <a:rPr sz="600" b="1">
                <a:solidFill>
                  <a:srgbClr val="0F6B83"/>
                </a:solidFill>
                <a:latin typeface="Yu Gothic"/>
                <a:ea typeface="Yu Gothic"/>
                <a:cs typeface="Yu Gothic"/>
              </a:rPr>
              <a:t>PTFE/PFA メートル系圧力参考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886CCCE0-5CA3-48EB-B3AF-D48A45CAF1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419100"/>
            <a:ext cx="6572250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0B172A"/>
                </a:solidFill>
                <a:latin typeface="Yu Gothic"/>
                <a:ea typeface="Yu Gothic"/>
                <a:cs typeface="Yu Gothic"/>
              </a:defRPr>
            </a:pPr>
            <a:r>
              <a:rPr sz="1875" b="1">
                <a:solidFill>
                  <a:srgbClr val="0B172A"/>
                </a:solidFill>
                <a:latin typeface="Yu Gothic"/>
                <a:ea typeface="Yu Gothic"/>
                <a:cs typeface="Yu Gothic"/>
              </a:rPr>
              <a:t>PTFE/PFA メートル系圧力参考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D8ED6E32-F0CF-4572-9DAA-3FFB1BE4F6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990600"/>
            <a:ext cx="850049" cy="2000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DF4F7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B96BA1A7-B93B-4191-8E47-B93C2A82BC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6725" y="1057275"/>
            <a:ext cx="716699" cy="1047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413" b="1">
                <a:solidFill>
                  <a:srgbClr val="0B172A"/>
                </a:solidFill>
                <a:latin typeface="Yu Gothic"/>
                <a:ea typeface="Yu Gothic"/>
                <a:cs typeface="Yu Gothic"/>
              </a:defRPr>
            </a:pPr>
            <a:r>
              <a:rPr sz="413" b="1">
                <a:solidFill>
                  <a:srgbClr val="0B172A"/>
                </a:solidFill>
                <a:latin typeface="Yu Gothic"/>
                <a:ea typeface="Yu Gothic"/>
                <a:cs typeface="Yu Gothic"/>
              </a:rPr>
              <a:t>材料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40D5ADE8-2DDD-4EE9-9B02-05D3A63859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50099" y="990600"/>
            <a:ext cx="1174410" cy="2000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DF4F7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FDF7AD60-6115-4892-95A4-28BB756742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6774" y="1057275"/>
            <a:ext cx="1041060" cy="1047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413" b="1">
                <a:solidFill>
                  <a:srgbClr val="0B172A"/>
                </a:solidFill>
                <a:latin typeface="Yu Gothic"/>
                <a:ea typeface="Yu Gothic"/>
                <a:cs typeface="Yu Gothic"/>
              </a:defRPr>
            </a:pPr>
            <a:r>
              <a:rPr sz="413" b="1">
                <a:solidFill>
                  <a:srgbClr val="0B172A"/>
                </a:solidFill>
                <a:latin typeface="Yu Gothic"/>
                <a:ea typeface="Yu Gothic"/>
                <a:cs typeface="Yu Gothic"/>
              </a:rPr>
              <a:t>サイズ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C7AF0434-EEBF-4107-9682-CAD7D884D7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24508" y="990600"/>
            <a:ext cx="1733652" cy="2000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DF4F7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B0911BED-1F30-45D2-B745-775ED65F2B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1183" y="1057275"/>
            <a:ext cx="1600302" cy="1047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413" b="1">
                <a:solidFill>
                  <a:srgbClr val="0B172A"/>
                </a:solidFill>
                <a:latin typeface="Yu Gothic"/>
                <a:ea typeface="Yu Gothic"/>
                <a:cs typeface="Yu Gothic"/>
              </a:defRPr>
            </a:pPr>
            <a:r>
              <a:rPr sz="413" b="1">
                <a:solidFill>
                  <a:srgbClr val="0B172A"/>
                </a:solidFill>
                <a:latin typeface="Yu Gothic"/>
                <a:ea typeface="Yu Gothic"/>
                <a:cs typeface="Yu Gothic"/>
              </a:rPr>
              <a:t>破裂圧力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0485207D-ECB7-4635-9220-BB0BA0A0C0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58160" y="990600"/>
            <a:ext cx="1733652" cy="2000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DF4F7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9ACC0776-101E-4FB4-85F2-B6C85E65AF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24835" y="1057275"/>
            <a:ext cx="1600302" cy="1047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413" b="1">
                <a:solidFill>
                  <a:srgbClr val="0B172A"/>
                </a:solidFill>
                <a:latin typeface="Yu Gothic"/>
                <a:ea typeface="Yu Gothic"/>
                <a:cs typeface="Yu Gothic"/>
              </a:defRPr>
            </a:pPr>
            <a:r>
              <a:rPr sz="413" b="1">
                <a:solidFill>
                  <a:srgbClr val="0B172A"/>
                </a:solidFill>
                <a:latin typeface="Yu Gothic"/>
                <a:ea typeface="Yu Gothic"/>
                <a:cs typeface="Yu Gothic"/>
              </a:rPr>
              <a:t>使用圧力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7C90CDD8-6244-49A1-ABF2-5116AA0D48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91813" y="990600"/>
            <a:ext cx="1230334" cy="2000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DF4F7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0AEC4807-06DB-43F2-8F99-BFA0B5829B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58488" y="1057275"/>
            <a:ext cx="1096984" cy="1047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413" b="1">
                <a:solidFill>
                  <a:srgbClr val="0B172A"/>
                </a:solidFill>
                <a:latin typeface="Yu Gothic"/>
                <a:ea typeface="Yu Gothic"/>
                <a:cs typeface="Yu Gothic"/>
              </a:defRPr>
            </a:pPr>
            <a:r>
              <a:rPr sz="413" b="1">
                <a:solidFill>
                  <a:srgbClr val="0B172A"/>
                </a:solidFill>
                <a:latin typeface="Yu Gothic"/>
                <a:ea typeface="Yu Gothic"/>
                <a:cs typeface="Yu Gothic"/>
              </a:rPr>
              <a:t>公差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3C72894D-0E61-4167-9506-0C5766CF43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22146" y="990600"/>
            <a:ext cx="1621804" cy="2000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DF4F7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F58FA834-A5D3-4C50-94BB-CC08419E9D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8821" y="1057275"/>
            <a:ext cx="1488454" cy="1047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413" b="1">
                <a:solidFill>
                  <a:srgbClr val="0B172A"/>
                </a:solidFill>
                <a:latin typeface="Yu Gothic"/>
                <a:ea typeface="Yu Gothic"/>
                <a:cs typeface="Yu Gothic"/>
              </a:defRPr>
            </a:pPr>
            <a:r>
              <a:rPr sz="413" b="1">
                <a:solidFill>
                  <a:srgbClr val="0B172A"/>
                </a:solidFill>
                <a:latin typeface="Yu Gothic"/>
                <a:ea typeface="Yu Gothic"/>
                <a:cs typeface="Yu Gothic"/>
              </a:rPr>
              <a:t>最小曲げ半径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2961D4DC-A70D-465B-8E5E-2E57E144FC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190625"/>
            <a:ext cx="850049" cy="2000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AFC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1FBCD2F5-69BB-414C-9604-267AC4B4E7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6725" y="1257300"/>
            <a:ext cx="716699" cy="1047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435" b="1">
                <a:solidFill>
                  <a:srgbClr val="142033"/>
                </a:solidFill>
                <a:latin typeface="Yu Gothic"/>
                <a:ea typeface="Yu Gothic"/>
                <a:cs typeface="Yu Gothic"/>
              </a:defRPr>
            </a:pPr>
            <a:r>
              <a:rPr sz="435" b="1">
                <a:solidFill>
                  <a:srgbClr val="142033"/>
                </a:solidFill>
                <a:latin typeface="Yu Gothic"/>
                <a:ea typeface="Yu Gothic"/>
                <a:cs typeface="Yu Gothic"/>
              </a:rPr>
              <a:t>PTFE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63C4EA08-D927-4EA9-9AE7-3BC612E118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50099" y="1190625"/>
            <a:ext cx="1174410" cy="2000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AFC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FC11A37B-85A1-4872-959C-1711148D14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6774" y="1257300"/>
            <a:ext cx="1041060" cy="1047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435" b="0">
                <a:solidFill>
                  <a:srgbClr val="142033"/>
                </a:solidFill>
                <a:latin typeface="Yu Gothic"/>
                <a:ea typeface="Yu Gothic"/>
                <a:cs typeface="Yu Gothic"/>
              </a:defRPr>
            </a:pPr>
            <a:r>
              <a:rPr sz="435" b="0">
                <a:solidFill>
                  <a:srgbClr val="142033"/>
                </a:solidFill>
                <a:latin typeface="Yu Gothic"/>
                <a:ea typeface="Yu Gothic"/>
                <a:cs typeface="Yu Gothic"/>
              </a:rPr>
              <a:t>4/2 mm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06FB6FDB-B88B-41FE-BABB-7F1BD50093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24508" y="1190625"/>
            <a:ext cx="1733652" cy="2000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AFC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DF00A0CE-BE10-4D24-AED6-8A595D937F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1183" y="1257300"/>
            <a:ext cx="1600302" cy="1047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435" b="0">
                <a:solidFill>
                  <a:srgbClr val="142033"/>
                </a:solidFill>
                <a:latin typeface="Yu Gothic"/>
                <a:ea typeface="Yu Gothic"/>
                <a:cs typeface="Yu Gothic"/>
              </a:defRPr>
            </a:pPr>
            <a:r>
              <a:rPr sz="435" b="0">
                <a:solidFill>
                  <a:srgbClr val="142033"/>
                </a:solidFill>
                <a:latin typeface="Yu Gothic"/>
                <a:ea typeface="Yu Gothic"/>
                <a:cs typeface="Yu Gothic"/>
              </a:rPr>
              <a:t>120 bar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90F06135-DC3A-4174-9932-F86B10AA55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58160" y="1190625"/>
            <a:ext cx="1733652" cy="2000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AFC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305E8DB3-A891-47F9-AA26-2DDD5FD7D5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24835" y="1257300"/>
            <a:ext cx="1600302" cy="1047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435" b="0">
                <a:solidFill>
                  <a:srgbClr val="142033"/>
                </a:solidFill>
                <a:latin typeface="Yu Gothic"/>
                <a:ea typeface="Yu Gothic"/>
                <a:cs typeface="Yu Gothic"/>
              </a:defRPr>
            </a:pPr>
            <a:r>
              <a:rPr sz="435" b="0">
                <a:solidFill>
                  <a:srgbClr val="142033"/>
                </a:solidFill>
                <a:latin typeface="Yu Gothic"/>
                <a:ea typeface="Yu Gothic"/>
                <a:cs typeface="Yu Gothic"/>
              </a:rPr>
              <a:t>30 bar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FD21CC59-9143-4AD3-AE19-66395CF346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91813" y="1190625"/>
            <a:ext cx="1230334" cy="2000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AFC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289C9E11-DC82-48E1-987D-FD9D2F3DBD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58488" y="1257300"/>
            <a:ext cx="1096984" cy="1047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435" b="0">
                <a:solidFill>
                  <a:srgbClr val="142033"/>
                </a:solidFill>
                <a:latin typeface="Yu Gothic"/>
                <a:ea typeface="Yu Gothic"/>
                <a:cs typeface="Yu Gothic"/>
              </a:defRPr>
            </a:pPr>
            <a:r>
              <a:rPr sz="435" b="0">
                <a:solidFill>
                  <a:srgbClr val="142033"/>
                </a:solidFill>
                <a:latin typeface="Yu Gothic"/>
                <a:ea typeface="Yu Gothic"/>
                <a:cs typeface="Yu Gothic"/>
              </a:rPr>
              <a:t>+/- 0.15 mm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7E493191-9D0B-43F4-BC98-6FE3BE24C2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22146" y="1190625"/>
            <a:ext cx="1621804" cy="2000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AFC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4944A16E-5848-4596-A508-E08B394A2D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8821" y="1257300"/>
            <a:ext cx="1488454" cy="1047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435" b="0">
                <a:solidFill>
                  <a:srgbClr val="142033"/>
                </a:solidFill>
                <a:latin typeface="Yu Gothic"/>
                <a:ea typeface="Yu Gothic"/>
                <a:cs typeface="Yu Gothic"/>
              </a:defRPr>
            </a:pPr>
            <a:r>
              <a:rPr sz="435" b="0">
                <a:solidFill>
                  <a:srgbClr val="142033"/>
                </a:solidFill>
                <a:latin typeface="Yu Gothic"/>
                <a:ea typeface="Yu Gothic"/>
                <a:cs typeface="Yu Gothic"/>
              </a:rPr>
              <a:t>10 mm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9801A2BE-FAE2-49D3-A065-276A1ED5A1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390650"/>
            <a:ext cx="850049" cy="2000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07D7D920-3C0B-418C-A88B-7BF033CEA0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6725" y="1457325"/>
            <a:ext cx="716699" cy="1047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435" b="1">
                <a:solidFill>
                  <a:srgbClr val="142033"/>
                </a:solidFill>
                <a:latin typeface="Yu Gothic"/>
                <a:ea typeface="Yu Gothic"/>
                <a:cs typeface="Yu Gothic"/>
              </a:defRPr>
            </a:pPr>
            <a:r>
              <a:rPr sz="435" b="1">
                <a:solidFill>
                  <a:srgbClr val="142033"/>
                </a:solidFill>
                <a:latin typeface="Yu Gothic"/>
                <a:ea typeface="Yu Gothic"/>
                <a:cs typeface="Yu Gothic"/>
              </a:rPr>
              <a:t>PTFE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F30E98CF-3D34-419D-B59F-EEB3D6BCFE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50099" y="1390650"/>
            <a:ext cx="1174410" cy="2000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9B1A301D-7591-423E-B628-346560D8BD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6774" y="1457325"/>
            <a:ext cx="1041060" cy="1047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435" b="0">
                <a:solidFill>
                  <a:srgbClr val="142033"/>
                </a:solidFill>
                <a:latin typeface="Yu Gothic"/>
                <a:ea typeface="Yu Gothic"/>
                <a:cs typeface="Yu Gothic"/>
              </a:defRPr>
            </a:pPr>
            <a:r>
              <a:rPr sz="435" b="0">
                <a:solidFill>
                  <a:srgbClr val="142033"/>
                </a:solidFill>
                <a:latin typeface="Yu Gothic"/>
                <a:ea typeface="Yu Gothic"/>
                <a:cs typeface="Yu Gothic"/>
              </a:rPr>
              <a:t>4/2.5 mm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BA4C3CA0-908E-4746-AB5F-2C123D353A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24508" y="1390650"/>
            <a:ext cx="1733652" cy="2000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3CC56351-5328-41B4-A323-2688FBA21F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1183" y="1457325"/>
            <a:ext cx="1600302" cy="1047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435" b="0">
                <a:solidFill>
                  <a:srgbClr val="142033"/>
                </a:solidFill>
                <a:latin typeface="Yu Gothic"/>
                <a:ea typeface="Yu Gothic"/>
                <a:cs typeface="Yu Gothic"/>
              </a:defRPr>
            </a:pPr>
            <a:r>
              <a:rPr sz="435" b="0">
                <a:solidFill>
                  <a:srgbClr val="142033"/>
                </a:solidFill>
                <a:latin typeface="Yu Gothic"/>
                <a:ea typeface="Yu Gothic"/>
                <a:cs typeface="Yu Gothic"/>
              </a:rPr>
              <a:t>100 bar</a:t>
            </a:r>
          </a:p>
        </p:txBody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A0BC7AA1-FA5E-4898-8904-C6CE8DED9B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58160" y="1390650"/>
            <a:ext cx="1733652" cy="2000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2FA0F1BC-8DD2-4679-913E-CC1199471D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24835" y="1457325"/>
            <a:ext cx="1600302" cy="1047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435" b="0">
                <a:solidFill>
                  <a:srgbClr val="142033"/>
                </a:solidFill>
                <a:latin typeface="Yu Gothic"/>
                <a:ea typeface="Yu Gothic"/>
                <a:cs typeface="Yu Gothic"/>
              </a:defRPr>
            </a:pPr>
            <a:r>
              <a:rPr sz="435" b="0">
                <a:solidFill>
                  <a:srgbClr val="142033"/>
                </a:solidFill>
                <a:latin typeface="Yu Gothic"/>
                <a:ea typeface="Yu Gothic"/>
                <a:cs typeface="Yu Gothic"/>
              </a:rPr>
              <a:t>25 bar</a:t>
            </a:r>
          </a:p>
        </p:txBody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A8ED7CBC-A880-4194-9D0A-F4CB72C16F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91813" y="1390650"/>
            <a:ext cx="1230334" cy="2000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228DBB69-939F-4748-A8FF-1D4DFB5EFB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58488" y="1457325"/>
            <a:ext cx="1096984" cy="1047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435" b="0">
                <a:solidFill>
                  <a:srgbClr val="142033"/>
                </a:solidFill>
                <a:latin typeface="Yu Gothic"/>
                <a:ea typeface="Yu Gothic"/>
                <a:cs typeface="Yu Gothic"/>
              </a:defRPr>
            </a:pPr>
            <a:r>
              <a:rPr sz="435" b="0">
                <a:solidFill>
                  <a:srgbClr val="142033"/>
                </a:solidFill>
                <a:latin typeface="Yu Gothic"/>
                <a:ea typeface="Yu Gothic"/>
                <a:cs typeface="Yu Gothic"/>
              </a:rPr>
              <a:t>+/- 0.15 mm</a:t>
            </a:r>
          </a:p>
        </p:txBody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E2E375CF-AEFB-41F5-8C9E-74FD6916F8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22146" y="1390650"/>
            <a:ext cx="1621804" cy="2000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3FAAF041-19FB-4472-8745-9706CE72ED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8821" y="1457325"/>
            <a:ext cx="1488454" cy="1047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435" b="0">
                <a:solidFill>
                  <a:srgbClr val="142033"/>
                </a:solidFill>
                <a:latin typeface="Yu Gothic"/>
                <a:ea typeface="Yu Gothic"/>
                <a:cs typeface="Yu Gothic"/>
              </a:defRPr>
            </a:pPr>
            <a:r>
              <a:rPr sz="435" b="0">
                <a:solidFill>
                  <a:srgbClr val="142033"/>
                </a:solidFill>
                <a:latin typeface="Yu Gothic"/>
                <a:ea typeface="Yu Gothic"/>
                <a:cs typeface="Yu Gothic"/>
              </a:rPr>
              <a:t>13 mm</a:t>
            </a:r>
          </a:p>
        </p:txBody>
      </p:sp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45BB810C-5DAE-4944-9E03-CF709013B0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590675"/>
            <a:ext cx="850049" cy="2000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AFC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40" name="">
            <a:extLst xmlns:a="http://schemas.openxmlformats.org/drawingml/2006/main">
              <a:ext uri="{FF2B5EF4-FFF2-40B4-BE49-F238E27FC236}">
                <a16:creationId xmlns:a16="http://schemas.microsoft.com/office/drawing/2014/main" id="{9CF10EC1-3EC8-4C88-8D31-494852843C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6725" y="1657350"/>
            <a:ext cx="716699" cy="1047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435" b="1">
                <a:solidFill>
                  <a:srgbClr val="142033"/>
                </a:solidFill>
                <a:latin typeface="Yu Gothic"/>
                <a:ea typeface="Yu Gothic"/>
                <a:cs typeface="Yu Gothic"/>
              </a:defRPr>
            </a:pPr>
            <a:r>
              <a:rPr sz="435" b="1">
                <a:solidFill>
                  <a:srgbClr val="142033"/>
                </a:solidFill>
                <a:latin typeface="Yu Gothic"/>
                <a:ea typeface="Yu Gothic"/>
                <a:cs typeface="Yu Gothic"/>
              </a:rPr>
              <a:t>PTFE</a:t>
            </a:r>
          </a:p>
        </p:txBody>
      </p:sp>
      <p:sp>
        <p:nvSpPr>
          <p:cNvPr id="41" name="">
            <a:extLst xmlns:a="http://schemas.openxmlformats.org/drawingml/2006/main">
              <a:ext uri="{FF2B5EF4-FFF2-40B4-BE49-F238E27FC236}">
                <a16:creationId xmlns:a16="http://schemas.microsoft.com/office/drawing/2014/main" id="{6FE47584-EB3E-44E9-90CE-71F368C8C4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50099" y="1590675"/>
            <a:ext cx="1174410" cy="2000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AFC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42" name="">
            <a:extLst xmlns:a="http://schemas.openxmlformats.org/drawingml/2006/main">
              <a:ext uri="{FF2B5EF4-FFF2-40B4-BE49-F238E27FC236}">
                <a16:creationId xmlns:a16="http://schemas.microsoft.com/office/drawing/2014/main" id="{DD5AE293-2454-4328-AB24-46A89141A7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6774" y="1657350"/>
            <a:ext cx="1041060" cy="1047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435" b="0">
                <a:solidFill>
                  <a:srgbClr val="142033"/>
                </a:solidFill>
                <a:latin typeface="Yu Gothic"/>
                <a:ea typeface="Yu Gothic"/>
                <a:cs typeface="Yu Gothic"/>
              </a:defRPr>
            </a:pPr>
            <a:r>
              <a:rPr sz="435" b="0">
                <a:solidFill>
                  <a:srgbClr val="142033"/>
                </a:solidFill>
                <a:latin typeface="Yu Gothic"/>
                <a:ea typeface="Yu Gothic"/>
                <a:cs typeface="Yu Gothic"/>
              </a:rPr>
              <a:t>4/3 mm</a:t>
            </a:r>
          </a:p>
        </p:txBody>
      </p:sp>
      <p:sp>
        <p:nvSpPr>
          <p:cNvPr id="43" name="">
            <a:extLst xmlns:a="http://schemas.openxmlformats.org/drawingml/2006/main">
              <a:ext uri="{FF2B5EF4-FFF2-40B4-BE49-F238E27FC236}">
                <a16:creationId xmlns:a16="http://schemas.microsoft.com/office/drawing/2014/main" id="{6DE720C5-FA8F-4C52-957F-A2CA0CD13A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24508" y="1590675"/>
            <a:ext cx="1733652" cy="2000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AFC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44" name="">
            <a:extLst xmlns:a="http://schemas.openxmlformats.org/drawingml/2006/main">
              <a:ext uri="{FF2B5EF4-FFF2-40B4-BE49-F238E27FC236}">
                <a16:creationId xmlns:a16="http://schemas.microsoft.com/office/drawing/2014/main" id="{D3AF0F5A-4015-4FEF-BC7E-25F1CC9B95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1183" y="1657350"/>
            <a:ext cx="1600302" cy="1047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435" b="0">
                <a:solidFill>
                  <a:srgbClr val="142033"/>
                </a:solidFill>
                <a:latin typeface="Yu Gothic"/>
                <a:ea typeface="Yu Gothic"/>
                <a:cs typeface="Yu Gothic"/>
              </a:defRPr>
            </a:pPr>
            <a:r>
              <a:rPr sz="435" b="0">
                <a:solidFill>
                  <a:srgbClr val="142033"/>
                </a:solidFill>
                <a:latin typeface="Yu Gothic"/>
                <a:ea typeface="Yu Gothic"/>
                <a:cs typeface="Yu Gothic"/>
              </a:rPr>
              <a:t>65 bar</a:t>
            </a:r>
          </a:p>
        </p:txBody>
      </p:sp>
      <p:sp>
        <p:nvSpPr>
          <p:cNvPr id="45" name="">
            <a:extLst xmlns:a="http://schemas.openxmlformats.org/drawingml/2006/main">
              <a:ext uri="{FF2B5EF4-FFF2-40B4-BE49-F238E27FC236}">
                <a16:creationId xmlns:a16="http://schemas.microsoft.com/office/drawing/2014/main" id="{8EF7EFD6-F6EC-43DA-9C76-3475656289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58160" y="1590675"/>
            <a:ext cx="1733652" cy="2000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AFC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46" name="">
            <a:extLst xmlns:a="http://schemas.openxmlformats.org/drawingml/2006/main">
              <a:ext uri="{FF2B5EF4-FFF2-40B4-BE49-F238E27FC236}">
                <a16:creationId xmlns:a16="http://schemas.microsoft.com/office/drawing/2014/main" id="{7D6DC297-D271-4F49-852E-5A3130560E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24835" y="1657350"/>
            <a:ext cx="1600302" cy="1047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435" b="0">
                <a:solidFill>
                  <a:srgbClr val="142033"/>
                </a:solidFill>
                <a:latin typeface="Yu Gothic"/>
                <a:ea typeface="Yu Gothic"/>
                <a:cs typeface="Yu Gothic"/>
              </a:defRPr>
            </a:pPr>
            <a:r>
              <a:rPr sz="435" b="0">
                <a:solidFill>
                  <a:srgbClr val="142033"/>
                </a:solidFill>
                <a:latin typeface="Yu Gothic"/>
                <a:ea typeface="Yu Gothic"/>
                <a:cs typeface="Yu Gothic"/>
              </a:rPr>
              <a:t>10 bar</a:t>
            </a:r>
          </a:p>
        </p:txBody>
      </p:sp>
      <p:sp>
        <p:nvSpPr>
          <p:cNvPr id="47" name="">
            <a:extLst xmlns:a="http://schemas.openxmlformats.org/drawingml/2006/main">
              <a:ext uri="{FF2B5EF4-FFF2-40B4-BE49-F238E27FC236}">
                <a16:creationId xmlns:a16="http://schemas.microsoft.com/office/drawing/2014/main" id="{F9FC7E42-AADB-4DF3-ABD4-8EF88057B2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91813" y="1590675"/>
            <a:ext cx="1230334" cy="2000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AFC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48" name="">
            <a:extLst xmlns:a="http://schemas.openxmlformats.org/drawingml/2006/main">
              <a:ext uri="{FF2B5EF4-FFF2-40B4-BE49-F238E27FC236}">
                <a16:creationId xmlns:a16="http://schemas.microsoft.com/office/drawing/2014/main" id="{045F1F90-3D6D-4308-9104-D3F112AA1B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58488" y="1657350"/>
            <a:ext cx="1096984" cy="1047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435" b="0">
                <a:solidFill>
                  <a:srgbClr val="142033"/>
                </a:solidFill>
                <a:latin typeface="Yu Gothic"/>
                <a:ea typeface="Yu Gothic"/>
                <a:cs typeface="Yu Gothic"/>
              </a:defRPr>
            </a:pPr>
            <a:r>
              <a:rPr sz="435" b="0">
                <a:solidFill>
                  <a:srgbClr val="142033"/>
                </a:solidFill>
                <a:latin typeface="Yu Gothic"/>
                <a:ea typeface="Yu Gothic"/>
                <a:cs typeface="Yu Gothic"/>
              </a:rPr>
              <a:t>+/- 0.15 mm</a:t>
            </a:r>
          </a:p>
        </p:txBody>
      </p:sp>
      <p:sp>
        <p:nvSpPr>
          <p:cNvPr id="49" name="">
            <a:extLst xmlns:a="http://schemas.openxmlformats.org/drawingml/2006/main">
              <a:ext uri="{FF2B5EF4-FFF2-40B4-BE49-F238E27FC236}">
                <a16:creationId xmlns:a16="http://schemas.microsoft.com/office/drawing/2014/main" id="{EFC57776-C986-43B3-9D51-3120A7D649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22146" y="1590675"/>
            <a:ext cx="1621804" cy="2000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AFC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50" name="">
            <a:extLst xmlns:a="http://schemas.openxmlformats.org/drawingml/2006/main">
              <a:ext uri="{FF2B5EF4-FFF2-40B4-BE49-F238E27FC236}">
                <a16:creationId xmlns:a16="http://schemas.microsoft.com/office/drawing/2014/main" id="{9A8CF8F8-28A0-495D-9E21-80E5BB77D9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8821" y="1657350"/>
            <a:ext cx="1488454" cy="1047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435" b="0">
                <a:solidFill>
                  <a:srgbClr val="142033"/>
                </a:solidFill>
                <a:latin typeface="Yu Gothic"/>
                <a:ea typeface="Yu Gothic"/>
                <a:cs typeface="Yu Gothic"/>
              </a:defRPr>
            </a:pPr>
            <a:r>
              <a:rPr sz="435" b="0">
                <a:solidFill>
                  <a:srgbClr val="142033"/>
                </a:solidFill>
                <a:latin typeface="Yu Gothic"/>
                <a:ea typeface="Yu Gothic"/>
                <a:cs typeface="Yu Gothic"/>
              </a:rPr>
              <a:t>25 mm</a:t>
            </a:r>
          </a:p>
        </p:txBody>
      </p:sp>
      <p:sp>
        <p:nvSpPr>
          <p:cNvPr id="51" name="">
            <a:extLst xmlns:a="http://schemas.openxmlformats.org/drawingml/2006/main">
              <a:ext uri="{FF2B5EF4-FFF2-40B4-BE49-F238E27FC236}">
                <a16:creationId xmlns:a16="http://schemas.microsoft.com/office/drawing/2014/main" id="{8CD05D5F-F59F-40F4-9C63-723E165936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790700"/>
            <a:ext cx="850049" cy="2000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52" name="">
            <a:extLst xmlns:a="http://schemas.openxmlformats.org/drawingml/2006/main">
              <a:ext uri="{FF2B5EF4-FFF2-40B4-BE49-F238E27FC236}">
                <a16:creationId xmlns:a16="http://schemas.microsoft.com/office/drawing/2014/main" id="{8FCCC231-099E-46F4-AD59-C6C5D0B9EB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6725" y="1857375"/>
            <a:ext cx="716699" cy="1047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435" b="1">
                <a:solidFill>
                  <a:srgbClr val="142033"/>
                </a:solidFill>
                <a:latin typeface="Yu Gothic"/>
                <a:ea typeface="Yu Gothic"/>
                <a:cs typeface="Yu Gothic"/>
              </a:defRPr>
            </a:pPr>
            <a:r>
              <a:rPr sz="435" b="1">
                <a:solidFill>
                  <a:srgbClr val="142033"/>
                </a:solidFill>
                <a:latin typeface="Yu Gothic"/>
                <a:ea typeface="Yu Gothic"/>
                <a:cs typeface="Yu Gothic"/>
              </a:rPr>
              <a:t>PTFE</a:t>
            </a:r>
          </a:p>
        </p:txBody>
      </p:sp>
      <p:sp>
        <p:nvSpPr>
          <p:cNvPr id="53" name="">
            <a:extLst xmlns:a="http://schemas.openxmlformats.org/drawingml/2006/main">
              <a:ext uri="{FF2B5EF4-FFF2-40B4-BE49-F238E27FC236}">
                <a16:creationId xmlns:a16="http://schemas.microsoft.com/office/drawing/2014/main" id="{896D3B0A-4D52-46F7-98D4-D46F3D96DA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50099" y="1790700"/>
            <a:ext cx="1174410" cy="2000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54" name="">
            <a:extLst xmlns:a="http://schemas.openxmlformats.org/drawingml/2006/main">
              <a:ext uri="{FF2B5EF4-FFF2-40B4-BE49-F238E27FC236}">
                <a16:creationId xmlns:a16="http://schemas.microsoft.com/office/drawing/2014/main" id="{C14C6594-6246-496D-B4FE-8043476853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6774" y="1857375"/>
            <a:ext cx="1041060" cy="1047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435" b="0">
                <a:solidFill>
                  <a:srgbClr val="142033"/>
                </a:solidFill>
                <a:latin typeface="Yu Gothic"/>
                <a:ea typeface="Yu Gothic"/>
                <a:cs typeface="Yu Gothic"/>
              </a:defRPr>
            </a:pPr>
            <a:r>
              <a:rPr sz="435" b="0">
                <a:solidFill>
                  <a:srgbClr val="142033"/>
                </a:solidFill>
                <a:latin typeface="Yu Gothic"/>
                <a:ea typeface="Yu Gothic"/>
                <a:cs typeface="Yu Gothic"/>
              </a:rPr>
              <a:t>8/6 mm</a:t>
            </a:r>
          </a:p>
        </p:txBody>
      </p:sp>
      <p:sp>
        <p:nvSpPr>
          <p:cNvPr id="55" name="">
            <a:extLst xmlns:a="http://schemas.openxmlformats.org/drawingml/2006/main">
              <a:ext uri="{FF2B5EF4-FFF2-40B4-BE49-F238E27FC236}">
                <a16:creationId xmlns:a16="http://schemas.microsoft.com/office/drawing/2014/main" id="{3E1F7D41-401C-42AD-8AA4-58A476F0B2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24508" y="1790700"/>
            <a:ext cx="1733652" cy="2000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56" name="">
            <a:extLst xmlns:a="http://schemas.openxmlformats.org/drawingml/2006/main">
              <a:ext uri="{FF2B5EF4-FFF2-40B4-BE49-F238E27FC236}">
                <a16:creationId xmlns:a16="http://schemas.microsoft.com/office/drawing/2014/main" id="{4952A1D1-2661-478A-BA60-60F54DBBDD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1183" y="1857375"/>
            <a:ext cx="1600302" cy="1047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435" b="0">
                <a:solidFill>
                  <a:srgbClr val="142033"/>
                </a:solidFill>
                <a:latin typeface="Yu Gothic"/>
                <a:ea typeface="Yu Gothic"/>
                <a:cs typeface="Yu Gothic"/>
              </a:defRPr>
            </a:pPr>
            <a:r>
              <a:rPr sz="435" b="0">
                <a:solidFill>
                  <a:srgbClr val="142033"/>
                </a:solidFill>
                <a:latin typeface="Yu Gothic"/>
                <a:ea typeface="Yu Gothic"/>
                <a:cs typeface="Yu Gothic"/>
              </a:rPr>
              <a:t>45 bar</a:t>
            </a:r>
          </a:p>
        </p:txBody>
      </p:sp>
      <p:sp>
        <p:nvSpPr>
          <p:cNvPr id="57" name="">
            <a:extLst xmlns:a="http://schemas.openxmlformats.org/drawingml/2006/main">
              <a:ext uri="{FF2B5EF4-FFF2-40B4-BE49-F238E27FC236}">
                <a16:creationId xmlns:a16="http://schemas.microsoft.com/office/drawing/2014/main" id="{2E4565BE-0E70-48C9-93CE-02BE571F98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58160" y="1790700"/>
            <a:ext cx="1733652" cy="2000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58" name="">
            <a:extLst xmlns:a="http://schemas.openxmlformats.org/drawingml/2006/main">
              <a:ext uri="{FF2B5EF4-FFF2-40B4-BE49-F238E27FC236}">
                <a16:creationId xmlns:a16="http://schemas.microsoft.com/office/drawing/2014/main" id="{0ADD9263-9D48-4C87-9488-4B2BCE5F01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24835" y="1857375"/>
            <a:ext cx="1600302" cy="1047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435" b="0">
                <a:solidFill>
                  <a:srgbClr val="142033"/>
                </a:solidFill>
                <a:latin typeface="Yu Gothic"/>
                <a:ea typeface="Yu Gothic"/>
                <a:cs typeface="Yu Gothic"/>
              </a:defRPr>
            </a:pPr>
            <a:r>
              <a:rPr sz="435" b="0">
                <a:solidFill>
                  <a:srgbClr val="142033"/>
                </a:solidFill>
                <a:latin typeface="Yu Gothic"/>
                <a:ea typeface="Yu Gothic"/>
                <a:cs typeface="Yu Gothic"/>
              </a:rPr>
              <a:t>10 bar</a:t>
            </a:r>
          </a:p>
        </p:txBody>
      </p:sp>
      <p:sp>
        <p:nvSpPr>
          <p:cNvPr id="59" name="">
            <a:extLst xmlns:a="http://schemas.openxmlformats.org/drawingml/2006/main">
              <a:ext uri="{FF2B5EF4-FFF2-40B4-BE49-F238E27FC236}">
                <a16:creationId xmlns:a16="http://schemas.microsoft.com/office/drawing/2014/main" id="{49E3D0C9-928B-49B0-9AC4-D286399460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91813" y="1790700"/>
            <a:ext cx="1230334" cy="2000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60" name="">
            <a:extLst xmlns:a="http://schemas.openxmlformats.org/drawingml/2006/main">
              <a:ext uri="{FF2B5EF4-FFF2-40B4-BE49-F238E27FC236}">
                <a16:creationId xmlns:a16="http://schemas.microsoft.com/office/drawing/2014/main" id="{E0D1D0B6-85FE-4911-8973-F574ACE3EC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58488" y="1857375"/>
            <a:ext cx="1096984" cy="1047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435" b="0">
                <a:solidFill>
                  <a:srgbClr val="142033"/>
                </a:solidFill>
                <a:latin typeface="Yu Gothic"/>
                <a:ea typeface="Yu Gothic"/>
                <a:cs typeface="Yu Gothic"/>
              </a:defRPr>
            </a:pPr>
            <a:r>
              <a:rPr sz="435" b="0">
                <a:solidFill>
                  <a:srgbClr val="142033"/>
                </a:solidFill>
                <a:latin typeface="Yu Gothic"/>
                <a:ea typeface="Yu Gothic"/>
                <a:cs typeface="Yu Gothic"/>
              </a:rPr>
              <a:t>+/- 0.20 mm</a:t>
            </a:r>
          </a:p>
        </p:txBody>
      </p:sp>
      <p:sp>
        <p:nvSpPr>
          <p:cNvPr id="61" name="">
            <a:extLst xmlns:a="http://schemas.openxmlformats.org/drawingml/2006/main">
              <a:ext uri="{FF2B5EF4-FFF2-40B4-BE49-F238E27FC236}">
                <a16:creationId xmlns:a16="http://schemas.microsoft.com/office/drawing/2014/main" id="{B3B290B8-EAE9-4CEC-9ED0-7DF124BE66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22146" y="1790700"/>
            <a:ext cx="1621804" cy="2000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62" name="">
            <a:extLst xmlns:a="http://schemas.openxmlformats.org/drawingml/2006/main">
              <a:ext uri="{FF2B5EF4-FFF2-40B4-BE49-F238E27FC236}">
                <a16:creationId xmlns:a16="http://schemas.microsoft.com/office/drawing/2014/main" id="{D3489C40-BDE8-4DEA-B9F8-0A23950DAA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8821" y="1857375"/>
            <a:ext cx="1488454" cy="1047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435" b="0">
                <a:solidFill>
                  <a:srgbClr val="142033"/>
                </a:solidFill>
                <a:latin typeface="Yu Gothic"/>
                <a:ea typeface="Yu Gothic"/>
                <a:cs typeface="Yu Gothic"/>
              </a:defRPr>
            </a:pPr>
            <a:r>
              <a:rPr sz="435" b="0">
                <a:solidFill>
                  <a:srgbClr val="142033"/>
                </a:solidFill>
                <a:latin typeface="Yu Gothic"/>
                <a:ea typeface="Yu Gothic"/>
                <a:cs typeface="Yu Gothic"/>
              </a:rPr>
              <a:t>45 mm</a:t>
            </a:r>
          </a:p>
        </p:txBody>
      </p:sp>
      <p:sp>
        <p:nvSpPr>
          <p:cNvPr id="63" name="">
            <a:extLst xmlns:a="http://schemas.openxmlformats.org/drawingml/2006/main">
              <a:ext uri="{FF2B5EF4-FFF2-40B4-BE49-F238E27FC236}">
                <a16:creationId xmlns:a16="http://schemas.microsoft.com/office/drawing/2014/main" id="{07953245-1574-469E-A604-BBC0FDE412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990725"/>
            <a:ext cx="850049" cy="2000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AFC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64" name="">
            <a:extLst xmlns:a="http://schemas.openxmlformats.org/drawingml/2006/main">
              <a:ext uri="{FF2B5EF4-FFF2-40B4-BE49-F238E27FC236}">
                <a16:creationId xmlns:a16="http://schemas.microsoft.com/office/drawing/2014/main" id="{069CD013-B236-4D80-BFD9-EE33038518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6725" y="2057400"/>
            <a:ext cx="716699" cy="1047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435" b="1">
                <a:solidFill>
                  <a:srgbClr val="142033"/>
                </a:solidFill>
                <a:latin typeface="Yu Gothic"/>
                <a:ea typeface="Yu Gothic"/>
                <a:cs typeface="Yu Gothic"/>
              </a:defRPr>
            </a:pPr>
            <a:r>
              <a:rPr sz="435" b="1">
                <a:solidFill>
                  <a:srgbClr val="142033"/>
                </a:solidFill>
                <a:latin typeface="Yu Gothic"/>
                <a:ea typeface="Yu Gothic"/>
                <a:cs typeface="Yu Gothic"/>
              </a:rPr>
              <a:t>PTFE</a:t>
            </a:r>
          </a:p>
        </p:txBody>
      </p:sp>
      <p:sp>
        <p:nvSpPr>
          <p:cNvPr id="65" name="">
            <a:extLst xmlns:a="http://schemas.openxmlformats.org/drawingml/2006/main">
              <a:ext uri="{FF2B5EF4-FFF2-40B4-BE49-F238E27FC236}">
                <a16:creationId xmlns:a16="http://schemas.microsoft.com/office/drawing/2014/main" id="{6E505ACC-34E8-4435-85D7-2CB04E47B1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50099" y="1990725"/>
            <a:ext cx="1174410" cy="2000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AFC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66" name="">
            <a:extLst xmlns:a="http://schemas.openxmlformats.org/drawingml/2006/main">
              <a:ext uri="{FF2B5EF4-FFF2-40B4-BE49-F238E27FC236}">
                <a16:creationId xmlns:a16="http://schemas.microsoft.com/office/drawing/2014/main" id="{312076C4-4FF4-433E-BFC7-44E2256896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6774" y="2057400"/>
            <a:ext cx="1041060" cy="1047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435" b="0">
                <a:solidFill>
                  <a:srgbClr val="142033"/>
                </a:solidFill>
                <a:latin typeface="Yu Gothic"/>
                <a:ea typeface="Yu Gothic"/>
                <a:cs typeface="Yu Gothic"/>
              </a:defRPr>
            </a:pPr>
            <a:r>
              <a:rPr sz="435" b="0">
                <a:solidFill>
                  <a:srgbClr val="142033"/>
                </a:solidFill>
                <a:latin typeface="Yu Gothic"/>
                <a:ea typeface="Yu Gothic"/>
                <a:cs typeface="Yu Gothic"/>
              </a:rPr>
              <a:t>10/8 mm</a:t>
            </a:r>
          </a:p>
        </p:txBody>
      </p:sp>
      <p:sp>
        <p:nvSpPr>
          <p:cNvPr id="67" name="">
            <a:extLst xmlns:a="http://schemas.openxmlformats.org/drawingml/2006/main">
              <a:ext uri="{FF2B5EF4-FFF2-40B4-BE49-F238E27FC236}">
                <a16:creationId xmlns:a16="http://schemas.microsoft.com/office/drawing/2014/main" id="{67AC6025-B5D1-497C-9F88-4C92EB3368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24508" y="1990725"/>
            <a:ext cx="1733652" cy="2000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AFC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68" name="">
            <a:extLst xmlns:a="http://schemas.openxmlformats.org/drawingml/2006/main">
              <a:ext uri="{FF2B5EF4-FFF2-40B4-BE49-F238E27FC236}">
                <a16:creationId xmlns:a16="http://schemas.microsoft.com/office/drawing/2014/main" id="{53F1B002-E390-4875-BA43-F9E8A4EFCC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1183" y="2057400"/>
            <a:ext cx="1600302" cy="1047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435" b="0">
                <a:solidFill>
                  <a:srgbClr val="142033"/>
                </a:solidFill>
                <a:latin typeface="Yu Gothic"/>
                <a:ea typeface="Yu Gothic"/>
                <a:cs typeface="Yu Gothic"/>
              </a:defRPr>
            </a:pPr>
            <a:r>
              <a:rPr sz="435" b="0">
                <a:solidFill>
                  <a:srgbClr val="142033"/>
                </a:solidFill>
                <a:latin typeface="Yu Gothic"/>
                <a:ea typeface="Yu Gothic"/>
                <a:cs typeface="Yu Gothic"/>
              </a:rPr>
              <a:t>35 bar</a:t>
            </a:r>
          </a:p>
        </p:txBody>
      </p:sp>
      <p:sp>
        <p:nvSpPr>
          <p:cNvPr id="69" name="">
            <a:extLst xmlns:a="http://schemas.openxmlformats.org/drawingml/2006/main">
              <a:ext uri="{FF2B5EF4-FFF2-40B4-BE49-F238E27FC236}">
                <a16:creationId xmlns:a16="http://schemas.microsoft.com/office/drawing/2014/main" id="{A045B4FD-EE9C-43C1-B239-F924B08105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58160" y="1990725"/>
            <a:ext cx="1733652" cy="2000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AFC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70" name="">
            <a:extLst xmlns:a="http://schemas.openxmlformats.org/drawingml/2006/main">
              <a:ext uri="{FF2B5EF4-FFF2-40B4-BE49-F238E27FC236}">
                <a16:creationId xmlns:a16="http://schemas.microsoft.com/office/drawing/2014/main" id="{12F39795-4998-4980-B1B2-70650BFC8E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24835" y="2057400"/>
            <a:ext cx="1600302" cy="1047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435" b="0">
                <a:solidFill>
                  <a:srgbClr val="142033"/>
                </a:solidFill>
                <a:latin typeface="Yu Gothic"/>
                <a:ea typeface="Yu Gothic"/>
                <a:cs typeface="Yu Gothic"/>
              </a:defRPr>
            </a:pPr>
            <a:r>
              <a:rPr sz="435" b="0">
                <a:solidFill>
                  <a:srgbClr val="142033"/>
                </a:solidFill>
                <a:latin typeface="Yu Gothic"/>
                <a:ea typeface="Yu Gothic"/>
                <a:cs typeface="Yu Gothic"/>
              </a:rPr>
              <a:t>7.5 bar</a:t>
            </a:r>
          </a:p>
        </p:txBody>
      </p:sp>
      <p:sp>
        <p:nvSpPr>
          <p:cNvPr id="71" name="">
            <a:extLst xmlns:a="http://schemas.openxmlformats.org/drawingml/2006/main">
              <a:ext uri="{FF2B5EF4-FFF2-40B4-BE49-F238E27FC236}">
                <a16:creationId xmlns:a16="http://schemas.microsoft.com/office/drawing/2014/main" id="{9413C235-E840-405E-9842-83889C3640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91813" y="1990725"/>
            <a:ext cx="1230334" cy="2000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AFC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72" name="">
            <a:extLst xmlns:a="http://schemas.openxmlformats.org/drawingml/2006/main">
              <a:ext uri="{FF2B5EF4-FFF2-40B4-BE49-F238E27FC236}">
                <a16:creationId xmlns:a16="http://schemas.microsoft.com/office/drawing/2014/main" id="{77A5B275-6802-4A21-8098-87E5B6DD86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58488" y="2057400"/>
            <a:ext cx="1096984" cy="1047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435" b="0">
                <a:solidFill>
                  <a:srgbClr val="142033"/>
                </a:solidFill>
                <a:latin typeface="Yu Gothic"/>
                <a:ea typeface="Yu Gothic"/>
                <a:cs typeface="Yu Gothic"/>
              </a:defRPr>
            </a:pPr>
            <a:r>
              <a:rPr sz="435" b="0">
                <a:solidFill>
                  <a:srgbClr val="142033"/>
                </a:solidFill>
                <a:latin typeface="Yu Gothic"/>
                <a:ea typeface="Yu Gothic"/>
                <a:cs typeface="Yu Gothic"/>
              </a:rPr>
              <a:t>+/- 0.20 mm</a:t>
            </a:r>
          </a:p>
        </p:txBody>
      </p:sp>
      <p:sp>
        <p:nvSpPr>
          <p:cNvPr id="73" name="">
            <a:extLst xmlns:a="http://schemas.openxmlformats.org/drawingml/2006/main">
              <a:ext uri="{FF2B5EF4-FFF2-40B4-BE49-F238E27FC236}">
                <a16:creationId xmlns:a16="http://schemas.microsoft.com/office/drawing/2014/main" id="{DF5BECEB-770B-447C-A037-E370CBC9C6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22146" y="1990725"/>
            <a:ext cx="1621804" cy="2000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AFC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74" name="">
            <a:extLst xmlns:a="http://schemas.openxmlformats.org/drawingml/2006/main">
              <a:ext uri="{FF2B5EF4-FFF2-40B4-BE49-F238E27FC236}">
                <a16:creationId xmlns:a16="http://schemas.microsoft.com/office/drawing/2014/main" id="{921662C2-B056-4892-A261-08F73AFACE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8821" y="2057400"/>
            <a:ext cx="1488454" cy="1047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435" b="0">
                <a:solidFill>
                  <a:srgbClr val="142033"/>
                </a:solidFill>
                <a:latin typeface="Yu Gothic"/>
                <a:ea typeface="Yu Gothic"/>
                <a:cs typeface="Yu Gothic"/>
              </a:defRPr>
            </a:pPr>
            <a:r>
              <a:rPr sz="435" b="0">
                <a:solidFill>
                  <a:srgbClr val="142033"/>
                </a:solidFill>
                <a:latin typeface="Yu Gothic"/>
                <a:ea typeface="Yu Gothic"/>
                <a:cs typeface="Yu Gothic"/>
              </a:rPr>
              <a:t>70 mm</a:t>
            </a:r>
          </a:p>
        </p:txBody>
      </p:sp>
      <p:sp>
        <p:nvSpPr>
          <p:cNvPr id="75" name="">
            <a:extLst xmlns:a="http://schemas.openxmlformats.org/drawingml/2006/main">
              <a:ext uri="{FF2B5EF4-FFF2-40B4-BE49-F238E27FC236}">
                <a16:creationId xmlns:a16="http://schemas.microsoft.com/office/drawing/2014/main" id="{FB10AA6E-4BD6-4A84-B8B5-47B6DC2388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2190750"/>
            <a:ext cx="850049" cy="2000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76" name="">
            <a:extLst xmlns:a="http://schemas.openxmlformats.org/drawingml/2006/main">
              <a:ext uri="{FF2B5EF4-FFF2-40B4-BE49-F238E27FC236}">
                <a16:creationId xmlns:a16="http://schemas.microsoft.com/office/drawing/2014/main" id="{EE4EEC01-6797-4925-AA27-24CC63E6C9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6725" y="2257425"/>
            <a:ext cx="716699" cy="1047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435" b="1">
                <a:solidFill>
                  <a:srgbClr val="142033"/>
                </a:solidFill>
                <a:latin typeface="Yu Gothic"/>
                <a:ea typeface="Yu Gothic"/>
                <a:cs typeface="Yu Gothic"/>
              </a:defRPr>
            </a:pPr>
            <a:r>
              <a:rPr sz="435" b="1">
                <a:solidFill>
                  <a:srgbClr val="142033"/>
                </a:solidFill>
                <a:latin typeface="Yu Gothic"/>
                <a:ea typeface="Yu Gothic"/>
                <a:cs typeface="Yu Gothic"/>
              </a:rPr>
              <a:t>PTFE</a:t>
            </a:r>
          </a:p>
        </p:txBody>
      </p:sp>
      <p:sp>
        <p:nvSpPr>
          <p:cNvPr id="77" name="">
            <a:extLst xmlns:a="http://schemas.openxmlformats.org/drawingml/2006/main">
              <a:ext uri="{FF2B5EF4-FFF2-40B4-BE49-F238E27FC236}">
                <a16:creationId xmlns:a16="http://schemas.microsoft.com/office/drawing/2014/main" id="{47DCB13E-FA60-4208-8A1F-914C5A9723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50099" y="2190750"/>
            <a:ext cx="1174410" cy="2000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78" name="">
            <a:extLst xmlns:a="http://schemas.openxmlformats.org/drawingml/2006/main">
              <a:ext uri="{FF2B5EF4-FFF2-40B4-BE49-F238E27FC236}">
                <a16:creationId xmlns:a16="http://schemas.microsoft.com/office/drawing/2014/main" id="{04E2FB05-9F28-4926-B438-02BAC7D698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6774" y="2257425"/>
            <a:ext cx="1041060" cy="1047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435" b="0">
                <a:solidFill>
                  <a:srgbClr val="142033"/>
                </a:solidFill>
                <a:latin typeface="Yu Gothic"/>
                <a:ea typeface="Yu Gothic"/>
                <a:cs typeface="Yu Gothic"/>
              </a:defRPr>
            </a:pPr>
            <a:r>
              <a:rPr sz="435" b="0">
                <a:solidFill>
                  <a:srgbClr val="142033"/>
                </a:solidFill>
                <a:latin typeface="Yu Gothic"/>
                <a:ea typeface="Yu Gothic"/>
                <a:cs typeface="Yu Gothic"/>
              </a:rPr>
              <a:t>12/10 mm</a:t>
            </a:r>
          </a:p>
        </p:txBody>
      </p:sp>
      <p:sp>
        <p:nvSpPr>
          <p:cNvPr id="79" name="">
            <a:extLst xmlns:a="http://schemas.openxmlformats.org/drawingml/2006/main">
              <a:ext uri="{FF2B5EF4-FFF2-40B4-BE49-F238E27FC236}">
                <a16:creationId xmlns:a16="http://schemas.microsoft.com/office/drawing/2014/main" id="{DE8D6ACE-8C42-4BE8-981A-C1BDAACF1F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24508" y="2190750"/>
            <a:ext cx="1733652" cy="2000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80" name="">
            <a:extLst xmlns:a="http://schemas.openxmlformats.org/drawingml/2006/main">
              <a:ext uri="{FF2B5EF4-FFF2-40B4-BE49-F238E27FC236}">
                <a16:creationId xmlns:a16="http://schemas.microsoft.com/office/drawing/2014/main" id="{478DE06A-7048-4ED9-ACBE-22855FCD8D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1183" y="2257425"/>
            <a:ext cx="1600302" cy="1047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435" b="0">
                <a:solidFill>
                  <a:srgbClr val="142033"/>
                </a:solidFill>
                <a:latin typeface="Yu Gothic"/>
                <a:ea typeface="Yu Gothic"/>
                <a:cs typeface="Yu Gothic"/>
              </a:defRPr>
            </a:pPr>
            <a:r>
              <a:rPr sz="435" b="0">
                <a:solidFill>
                  <a:srgbClr val="142033"/>
                </a:solidFill>
                <a:latin typeface="Yu Gothic"/>
                <a:ea typeface="Yu Gothic"/>
                <a:cs typeface="Yu Gothic"/>
              </a:rPr>
              <a:t>30 bar</a:t>
            </a:r>
          </a:p>
        </p:txBody>
      </p:sp>
      <p:sp>
        <p:nvSpPr>
          <p:cNvPr id="81" name="">
            <a:extLst xmlns:a="http://schemas.openxmlformats.org/drawingml/2006/main">
              <a:ext uri="{FF2B5EF4-FFF2-40B4-BE49-F238E27FC236}">
                <a16:creationId xmlns:a16="http://schemas.microsoft.com/office/drawing/2014/main" id="{DF976D47-DB77-4352-A268-944AF1F812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58160" y="2190750"/>
            <a:ext cx="1733652" cy="2000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82" name="">
            <a:extLst xmlns:a="http://schemas.openxmlformats.org/drawingml/2006/main">
              <a:ext uri="{FF2B5EF4-FFF2-40B4-BE49-F238E27FC236}">
                <a16:creationId xmlns:a16="http://schemas.microsoft.com/office/drawing/2014/main" id="{6C4247AF-639E-4463-AAA8-1B7AA66E2C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24835" y="2257425"/>
            <a:ext cx="1600302" cy="1047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435" b="0">
                <a:solidFill>
                  <a:srgbClr val="142033"/>
                </a:solidFill>
                <a:latin typeface="Yu Gothic"/>
                <a:ea typeface="Yu Gothic"/>
                <a:cs typeface="Yu Gothic"/>
              </a:defRPr>
            </a:pPr>
            <a:r>
              <a:rPr sz="435" b="0">
                <a:solidFill>
                  <a:srgbClr val="142033"/>
                </a:solidFill>
                <a:latin typeface="Yu Gothic"/>
                <a:ea typeface="Yu Gothic"/>
                <a:cs typeface="Yu Gothic"/>
              </a:rPr>
              <a:t>6.25 bar</a:t>
            </a:r>
          </a:p>
        </p:txBody>
      </p:sp>
      <p:sp>
        <p:nvSpPr>
          <p:cNvPr id="83" name="">
            <a:extLst xmlns:a="http://schemas.openxmlformats.org/drawingml/2006/main">
              <a:ext uri="{FF2B5EF4-FFF2-40B4-BE49-F238E27FC236}">
                <a16:creationId xmlns:a16="http://schemas.microsoft.com/office/drawing/2014/main" id="{3FF982EF-BFE9-4A7D-B81F-B5AFCC6C35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91813" y="2190750"/>
            <a:ext cx="1230334" cy="2000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84" name="">
            <a:extLst xmlns:a="http://schemas.openxmlformats.org/drawingml/2006/main">
              <a:ext uri="{FF2B5EF4-FFF2-40B4-BE49-F238E27FC236}">
                <a16:creationId xmlns:a16="http://schemas.microsoft.com/office/drawing/2014/main" id="{D4B01464-F511-46FA-8905-1D1522FC02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58488" y="2257425"/>
            <a:ext cx="1096984" cy="1047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435" b="0">
                <a:solidFill>
                  <a:srgbClr val="142033"/>
                </a:solidFill>
                <a:latin typeface="Yu Gothic"/>
                <a:ea typeface="Yu Gothic"/>
                <a:cs typeface="Yu Gothic"/>
              </a:defRPr>
            </a:pPr>
            <a:r>
              <a:rPr sz="435" b="0">
                <a:solidFill>
                  <a:srgbClr val="142033"/>
                </a:solidFill>
                <a:latin typeface="Yu Gothic"/>
                <a:ea typeface="Yu Gothic"/>
                <a:cs typeface="Yu Gothic"/>
              </a:rPr>
              <a:t>+/- 0.20 mm</a:t>
            </a:r>
          </a:p>
        </p:txBody>
      </p:sp>
      <p:sp>
        <p:nvSpPr>
          <p:cNvPr id="85" name="">
            <a:extLst xmlns:a="http://schemas.openxmlformats.org/drawingml/2006/main">
              <a:ext uri="{FF2B5EF4-FFF2-40B4-BE49-F238E27FC236}">
                <a16:creationId xmlns:a16="http://schemas.microsoft.com/office/drawing/2014/main" id="{9C25DE95-7CAC-4B95-B05E-4299BB7E54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22146" y="2190750"/>
            <a:ext cx="1621804" cy="2000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86" name="">
            <a:extLst xmlns:a="http://schemas.openxmlformats.org/drawingml/2006/main">
              <a:ext uri="{FF2B5EF4-FFF2-40B4-BE49-F238E27FC236}">
                <a16:creationId xmlns:a16="http://schemas.microsoft.com/office/drawing/2014/main" id="{F6FD2859-2CF6-4F82-A296-5330628FF4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8821" y="2257425"/>
            <a:ext cx="1488454" cy="1047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435" b="0">
                <a:solidFill>
                  <a:srgbClr val="142033"/>
                </a:solidFill>
                <a:latin typeface="Yu Gothic"/>
                <a:ea typeface="Yu Gothic"/>
                <a:cs typeface="Yu Gothic"/>
              </a:defRPr>
            </a:pPr>
            <a:r>
              <a:rPr sz="435" b="0">
                <a:solidFill>
                  <a:srgbClr val="142033"/>
                </a:solidFill>
                <a:latin typeface="Yu Gothic"/>
                <a:ea typeface="Yu Gothic"/>
                <a:cs typeface="Yu Gothic"/>
              </a:rPr>
              <a:t>105 mm</a:t>
            </a:r>
          </a:p>
        </p:txBody>
      </p:sp>
      <p:sp>
        <p:nvSpPr>
          <p:cNvPr id="87" name="">
            <a:extLst xmlns:a="http://schemas.openxmlformats.org/drawingml/2006/main">
              <a:ext uri="{FF2B5EF4-FFF2-40B4-BE49-F238E27FC236}">
                <a16:creationId xmlns:a16="http://schemas.microsoft.com/office/drawing/2014/main" id="{4DFF5DB5-E837-4A4A-B626-54FD77F789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2390775"/>
            <a:ext cx="850049" cy="2000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AFC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88" name="">
            <a:extLst xmlns:a="http://schemas.openxmlformats.org/drawingml/2006/main">
              <a:ext uri="{FF2B5EF4-FFF2-40B4-BE49-F238E27FC236}">
                <a16:creationId xmlns:a16="http://schemas.microsoft.com/office/drawing/2014/main" id="{A6D55D00-6327-4C48-B04E-1B63A26EBA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6725" y="2457450"/>
            <a:ext cx="716699" cy="1047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435" b="1">
                <a:solidFill>
                  <a:srgbClr val="142033"/>
                </a:solidFill>
                <a:latin typeface="Yu Gothic"/>
                <a:ea typeface="Yu Gothic"/>
                <a:cs typeface="Yu Gothic"/>
              </a:defRPr>
            </a:pPr>
            <a:r>
              <a:rPr sz="435" b="1">
                <a:solidFill>
                  <a:srgbClr val="142033"/>
                </a:solidFill>
                <a:latin typeface="Yu Gothic"/>
                <a:ea typeface="Yu Gothic"/>
                <a:cs typeface="Yu Gothic"/>
              </a:rPr>
              <a:t>PTFE</a:t>
            </a:r>
          </a:p>
        </p:txBody>
      </p:sp>
      <p:sp>
        <p:nvSpPr>
          <p:cNvPr id="89" name="">
            <a:extLst xmlns:a="http://schemas.openxmlformats.org/drawingml/2006/main">
              <a:ext uri="{FF2B5EF4-FFF2-40B4-BE49-F238E27FC236}">
                <a16:creationId xmlns:a16="http://schemas.microsoft.com/office/drawing/2014/main" id="{581CCCCA-8E0C-4D85-AC87-9604CE0B46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50099" y="2390775"/>
            <a:ext cx="1174410" cy="2000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AFC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90" name="">
            <a:extLst xmlns:a="http://schemas.openxmlformats.org/drawingml/2006/main">
              <a:ext uri="{FF2B5EF4-FFF2-40B4-BE49-F238E27FC236}">
                <a16:creationId xmlns:a16="http://schemas.microsoft.com/office/drawing/2014/main" id="{738A2C7C-A8E8-4A2E-9208-3219709408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6774" y="2457450"/>
            <a:ext cx="1041060" cy="1047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435" b="0">
                <a:solidFill>
                  <a:srgbClr val="142033"/>
                </a:solidFill>
                <a:latin typeface="Yu Gothic"/>
                <a:ea typeface="Yu Gothic"/>
                <a:cs typeface="Yu Gothic"/>
              </a:defRPr>
            </a:pPr>
            <a:r>
              <a:rPr sz="435" b="0">
                <a:solidFill>
                  <a:srgbClr val="142033"/>
                </a:solidFill>
                <a:latin typeface="Yu Gothic"/>
                <a:ea typeface="Yu Gothic"/>
                <a:cs typeface="Yu Gothic"/>
              </a:rPr>
              <a:t>14/12 mm</a:t>
            </a:r>
          </a:p>
        </p:txBody>
      </p:sp>
      <p:sp>
        <p:nvSpPr>
          <p:cNvPr id="91" name="">
            <a:extLst xmlns:a="http://schemas.openxmlformats.org/drawingml/2006/main">
              <a:ext uri="{FF2B5EF4-FFF2-40B4-BE49-F238E27FC236}">
                <a16:creationId xmlns:a16="http://schemas.microsoft.com/office/drawing/2014/main" id="{3D18FAAC-0DB3-4207-B7DB-01DDDFEF3A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24508" y="2390775"/>
            <a:ext cx="1733652" cy="2000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AFC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92" name="">
            <a:extLst xmlns:a="http://schemas.openxmlformats.org/drawingml/2006/main">
              <a:ext uri="{FF2B5EF4-FFF2-40B4-BE49-F238E27FC236}">
                <a16:creationId xmlns:a16="http://schemas.microsoft.com/office/drawing/2014/main" id="{5D95DFC8-CE90-474B-8B54-12126E202F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1183" y="2457450"/>
            <a:ext cx="1600302" cy="1047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435" b="0">
                <a:solidFill>
                  <a:srgbClr val="142033"/>
                </a:solidFill>
                <a:latin typeface="Yu Gothic"/>
                <a:ea typeface="Yu Gothic"/>
                <a:cs typeface="Yu Gothic"/>
              </a:defRPr>
            </a:pPr>
            <a:r>
              <a:rPr sz="435" b="0">
                <a:solidFill>
                  <a:srgbClr val="142033"/>
                </a:solidFill>
                <a:latin typeface="Yu Gothic"/>
                <a:ea typeface="Yu Gothic"/>
                <a:cs typeface="Yu Gothic"/>
              </a:rPr>
              <a:t>24 bar</a:t>
            </a:r>
          </a:p>
        </p:txBody>
      </p:sp>
      <p:sp>
        <p:nvSpPr>
          <p:cNvPr id="93" name="">
            <a:extLst xmlns:a="http://schemas.openxmlformats.org/drawingml/2006/main">
              <a:ext uri="{FF2B5EF4-FFF2-40B4-BE49-F238E27FC236}">
                <a16:creationId xmlns:a16="http://schemas.microsoft.com/office/drawing/2014/main" id="{39AE172C-E55A-4331-8871-97F5DAD788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58160" y="2390775"/>
            <a:ext cx="1733652" cy="2000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AFC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94" name="">
            <a:extLst xmlns:a="http://schemas.openxmlformats.org/drawingml/2006/main">
              <a:ext uri="{FF2B5EF4-FFF2-40B4-BE49-F238E27FC236}">
                <a16:creationId xmlns:a16="http://schemas.microsoft.com/office/drawing/2014/main" id="{DAED64E9-5185-4D90-88F6-C80978196D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24835" y="2457450"/>
            <a:ext cx="1600302" cy="1047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435" b="0">
                <a:solidFill>
                  <a:srgbClr val="142033"/>
                </a:solidFill>
                <a:latin typeface="Yu Gothic"/>
                <a:ea typeface="Yu Gothic"/>
                <a:cs typeface="Yu Gothic"/>
              </a:defRPr>
            </a:pPr>
            <a:r>
              <a:rPr sz="435" b="0">
                <a:solidFill>
                  <a:srgbClr val="142033"/>
                </a:solidFill>
                <a:latin typeface="Yu Gothic"/>
                <a:ea typeface="Yu Gothic"/>
                <a:cs typeface="Yu Gothic"/>
              </a:rPr>
              <a:t>5.5 bar</a:t>
            </a:r>
          </a:p>
        </p:txBody>
      </p:sp>
      <p:sp>
        <p:nvSpPr>
          <p:cNvPr id="95" name="">
            <a:extLst xmlns:a="http://schemas.openxmlformats.org/drawingml/2006/main">
              <a:ext uri="{FF2B5EF4-FFF2-40B4-BE49-F238E27FC236}">
                <a16:creationId xmlns:a16="http://schemas.microsoft.com/office/drawing/2014/main" id="{AD259A82-B79C-4CB3-8A7E-9246353BB5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91813" y="2390775"/>
            <a:ext cx="1230334" cy="2000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AFC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96" name="">
            <a:extLst xmlns:a="http://schemas.openxmlformats.org/drawingml/2006/main">
              <a:ext uri="{FF2B5EF4-FFF2-40B4-BE49-F238E27FC236}">
                <a16:creationId xmlns:a16="http://schemas.microsoft.com/office/drawing/2014/main" id="{DC90B725-C293-4A15-8D1D-F5C1C944F6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58488" y="2457450"/>
            <a:ext cx="1096984" cy="1047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435" b="0">
                <a:solidFill>
                  <a:srgbClr val="142033"/>
                </a:solidFill>
                <a:latin typeface="Yu Gothic"/>
                <a:ea typeface="Yu Gothic"/>
                <a:cs typeface="Yu Gothic"/>
              </a:defRPr>
            </a:pPr>
            <a:r>
              <a:rPr sz="435" b="0">
                <a:solidFill>
                  <a:srgbClr val="142033"/>
                </a:solidFill>
                <a:latin typeface="Yu Gothic"/>
                <a:ea typeface="Yu Gothic"/>
                <a:cs typeface="Yu Gothic"/>
              </a:rPr>
              <a:t>+/- 0.20 mm</a:t>
            </a:r>
          </a:p>
        </p:txBody>
      </p:sp>
      <p:sp>
        <p:nvSpPr>
          <p:cNvPr id="97" name="">
            <a:extLst xmlns:a="http://schemas.openxmlformats.org/drawingml/2006/main">
              <a:ext uri="{FF2B5EF4-FFF2-40B4-BE49-F238E27FC236}">
                <a16:creationId xmlns:a16="http://schemas.microsoft.com/office/drawing/2014/main" id="{99CD2EE7-82D1-489C-B047-B3131CA1EB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22146" y="2390775"/>
            <a:ext cx="1621804" cy="2000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AFC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98" name="">
            <a:extLst xmlns:a="http://schemas.openxmlformats.org/drawingml/2006/main">
              <a:ext uri="{FF2B5EF4-FFF2-40B4-BE49-F238E27FC236}">
                <a16:creationId xmlns:a16="http://schemas.microsoft.com/office/drawing/2014/main" id="{A6706792-826A-4DF6-9AFF-B534B64562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8821" y="2457450"/>
            <a:ext cx="1488454" cy="1047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435" b="0">
                <a:solidFill>
                  <a:srgbClr val="142033"/>
                </a:solidFill>
                <a:latin typeface="Yu Gothic"/>
                <a:ea typeface="Yu Gothic"/>
                <a:cs typeface="Yu Gothic"/>
              </a:defRPr>
            </a:pPr>
            <a:r>
              <a:rPr sz="435" b="0">
                <a:solidFill>
                  <a:srgbClr val="142033"/>
                </a:solidFill>
                <a:latin typeface="Yu Gothic"/>
                <a:ea typeface="Yu Gothic"/>
                <a:cs typeface="Yu Gothic"/>
              </a:rPr>
              <a:t>140 mm</a:t>
            </a:r>
          </a:p>
        </p:txBody>
      </p:sp>
      <p:sp>
        <p:nvSpPr>
          <p:cNvPr id="99" name="">
            <a:extLst xmlns:a="http://schemas.openxmlformats.org/drawingml/2006/main">
              <a:ext uri="{FF2B5EF4-FFF2-40B4-BE49-F238E27FC236}">
                <a16:creationId xmlns:a16="http://schemas.microsoft.com/office/drawing/2014/main" id="{FA2D3F34-8965-4E5E-97CD-9ED569F46F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2590800"/>
            <a:ext cx="850049" cy="2000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100" name="">
            <a:extLst xmlns:a="http://schemas.openxmlformats.org/drawingml/2006/main">
              <a:ext uri="{FF2B5EF4-FFF2-40B4-BE49-F238E27FC236}">
                <a16:creationId xmlns:a16="http://schemas.microsoft.com/office/drawing/2014/main" id="{954C562F-909D-439A-A012-186A7630B9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6725" y="2657475"/>
            <a:ext cx="716699" cy="1047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435" b="1">
                <a:solidFill>
                  <a:srgbClr val="142033"/>
                </a:solidFill>
                <a:latin typeface="Yu Gothic"/>
                <a:ea typeface="Yu Gothic"/>
                <a:cs typeface="Yu Gothic"/>
              </a:defRPr>
            </a:pPr>
            <a:r>
              <a:rPr sz="435" b="1">
                <a:solidFill>
                  <a:srgbClr val="142033"/>
                </a:solidFill>
                <a:latin typeface="Yu Gothic"/>
                <a:ea typeface="Yu Gothic"/>
                <a:cs typeface="Yu Gothic"/>
              </a:rPr>
              <a:t>PTFE</a:t>
            </a:r>
          </a:p>
        </p:txBody>
      </p:sp>
      <p:sp>
        <p:nvSpPr>
          <p:cNvPr id="101" name="">
            <a:extLst xmlns:a="http://schemas.openxmlformats.org/drawingml/2006/main">
              <a:ext uri="{FF2B5EF4-FFF2-40B4-BE49-F238E27FC236}">
                <a16:creationId xmlns:a16="http://schemas.microsoft.com/office/drawing/2014/main" id="{DC0BDC22-E75B-4065-A8DA-88615CF7D7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50099" y="2590800"/>
            <a:ext cx="1174410" cy="2000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102" name="">
            <a:extLst xmlns:a="http://schemas.openxmlformats.org/drawingml/2006/main">
              <a:ext uri="{FF2B5EF4-FFF2-40B4-BE49-F238E27FC236}">
                <a16:creationId xmlns:a16="http://schemas.microsoft.com/office/drawing/2014/main" id="{6A5CC92A-0A27-4770-B69D-25929B9F2F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6774" y="2657475"/>
            <a:ext cx="1041060" cy="1047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435" b="0">
                <a:solidFill>
                  <a:srgbClr val="142033"/>
                </a:solidFill>
                <a:latin typeface="Yu Gothic"/>
                <a:ea typeface="Yu Gothic"/>
                <a:cs typeface="Yu Gothic"/>
              </a:defRPr>
            </a:pPr>
            <a:r>
              <a:rPr sz="435" b="0">
                <a:solidFill>
                  <a:srgbClr val="142033"/>
                </a:solidFill>
                <a:latin typeface="Yu Gothic"/>
                <a:ea typeface="Yu Gothic"/>
                <a:cs typeface="Yu Gothic"/>
              </a:rPr>
              <a:t>16/14 mm</a:t>
            </a:r>
          </a:p>
        </p:txBody>
      </p:sp>
      <p:sp>
        <p:nvSpPr>
          <p:cNvPr id="103" name="">
            <a:extLst xmlns:a="http://schemas.openxmlformats.org/drawingml/2006/main">
              <a:ext uri="{FF2B5EF4-FFF2-40B4-BE49-F238E27FC236}">
                <a16:creationId xmlns:a16="http://schemas.microsoft.com/office/drawing/2014/main" id="{9DAB92BD-48A9-47DA-A8F1-3A31A5264F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24508" y="2590800"/>
            <a:ext cx="1733652" cy="2000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104" name="">
            <a:extLst xmlns:a="http://schemas.openxmlformats.org/drawingml/2006/main">
              <a:ext uri="{FF2B5EF4-FFF2-40B4-BE49-F238E27FC236}">
                <a16:creationId xmlns:a16="http://schemas.microsoft.com/office/drawing/2014/main" id="{2F56A4BE-6AD5-4EF5-B486-7F6AC81D4C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1183" y="2657475"/>
            <a:ext cx="1600302" cy="1047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435" b="0">
                <a:solidFill>
                  <a:srgbClr val="142033"/>
                </a:solidFill>
                <a:latin typeface="Yu Gothic"/>
                <a:ea typeface="Yu Gothic"/>
                <a:cs typeface="Yu Gothic"/>
              </a:defRPr>
            </a:pPr>
            <a:r>
              <a:rPr sz="435" b="0">
                <a:solidFill>
                  <a:srgbClr val="142033"/>
                </a:solidFill>
                <a:latin typeface="Yu Gothic"/>
                <a:ea typeface="Yu Gothic"/>
                <a:cs typeface="Yu Gothic"/>
              </a:rPr>
              <a:t>18 bar</a:t>
            </a:r>
          </a:p>
        </p:txBody>
      </p:sp>
      <p:sp>
        <p:nvSpPr>
          <p:cNvPr id="105" name="">
            <a:extLst xmlns:a="http://schemas.openxmlformats.org/drawingml/2006/main">
              <a:ext uri="{FF2B5EF4-FFF2-40B4-BE49-F238E27FC236}">
                <a16:creationId xmlns:a16="http://schemas.microsoft.com/office/drawing/2014/main" id="{85963DD2-1594-4CB2-A849-56AFC11644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58160" y="2590800"/>
            <a:ext cx="1733652" cy="2000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106" name="">
            <a:extLst xmlns:a="http://schemas.openxmlformats.org/drawingml/2006/main">
              <a:ext uri="{FF2B5EF4-FFF2-40B4-BE49-F238E27FC236}">
                <a16:creationId xmlns:a16="http://schemas.microsoft.com/office/drawing/2014/main" id="{5E2CE475-2389-4E71-AD27-CCC928E8ED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24835" y="2657475"/>
            <a:ext cx="1600302" cy="1047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435" b="0">
                <a:solidFill>
                  <a:srgbClr val="142033"/>
                </a:solidFill>
                <a:latin typeface="Yu Gothic"/>
                <a:ea typeface="Yu Gothic"/>
                <a:cs typeface="Yu Gothic"/>
              </a:defRPr>
            </a:pPr>
            <a:r>
              <a:rPr sz="435" b="0">
                <a:solidFill>
                  <a:srgbClr val="142033"/>
                </a:solidFill>
                <a:latin typeface="Yu Gothic"/>
                <a:ea typeface="Yu Gothic"/>
                <a:cs typeface="Yu Gothic"/>
              </a:rPr>
              <a:t>4.5 bar</a:t>
            </a:r>
          </a:p>
        </p:txBody>
      </p:sp>
      <p:sp>
        <p:nvSpPr>
          <p:cNvPr id="107" name="">
            <a:extLst xmlns:a="http://schemas.openxmlformats.org/drawingml/2006/main">
              <a:ext uri="{FF2B5EF4-FFF2-40B4-BE49-F238E27FC236}">
                <a16:creationId xmlns:a16="http://schemas.microsoft.com/office/drawing/2014/main" id="{80FFEC4F-9BEE-4583-A112-2F97B40206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91813" y="2590800"/>
            <a:ext cx="1230334" cy="2000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108" name="">
            <a:extLst xmlns:a="http://schemas.openxmlformats.org/drawingml/2006/main">
              <a:ext uri="{FF2B5EF4-FFF2-40B4-BE49-F238E27FC236}">
                <a16:creationId xmlns:a16="http://schemas.microsoft.com/office/drawing/2014/main" id="{E3EDB70D-28F4-4F54-8DD5-B23584FCB8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58488" y="2657475"/>
            <a:ext cx="1096984" cy="1047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435" b="0">
                <a:solidFill>
                  <a:srgbClr val="142033"/>
                </a:solidFill>
                <a:latin typeface="Yu Gothic"/>
                <a:ea typeface="Yu Gothic"/>
                <a:cs typeface="Yu Gothic"/>
              </a:defRPr>
            </a:pPr>
            <a:r>
              <a:rPr sz="435" b="0">
                <a:solidFill>
                  <a:srgbClr val="142033"/>
                </a:solidFill>
                <a:latin typeface="Yu Gothic"/>
                <a:ea typeface="Yu Gothic"/>
                <a:cs typeface="Yu Gothic"/>
              </a:rPr>
              <a:t>+/- 0.30 mm</a:t>
            </a:r>
          </a:p>
        </p:txBody>
      </p:sp>
      <p:sp>
        <p:nvSpPr>
          <p:cNvPr id="109" name="">
            <a:extLst xmlns:a="http://schemas.openxmlformats.org/drawingml/2006/main">
              <a:ext uri="{FF2B5EF4-FFF2-40B4-BE49-F238E27FC236}">
                <a16:creationId xmlns:a16="http://schemas.microsoft.com/office/drawing/2014/main" id="{FD3AC6D8-7B94-4156-BE46-67054B5C09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22146" y="2590800"/>
            <a:ext cx="1621804" cy="2000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110" name="">
            <a:extLst xmlns:a="http://schemas.openxmlformats.org/drawingml/2006/main">
              <a:ext uri="{FF2B5EF4-FFF2-40B4-BE49-F238E27FC236}">
                <a16:creationId xmlns:a16="http://schemas.microsoft.com/office/drawing/2014/main" id="{5A4C1C65-FB32-4C3C-BD5F-9E348D109C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8821" y="2657475"/>
            <a:ext cx="1488454" cy="1047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435" b="0">
                <a:solidFill>
                  <a:srgbClr val="142033"/>
                </a:solidFill>
                <a:latin typeface="Yu Gothic"/>
                <a:ea typeface="Yu Gothic"/>
                <a:cs typeface="Yu Gothic"/>
              </a:defRPr>
            </a:pPr>
            <a:r>
              <a:rPr sz="435" b="0">
                <a:solidFill>
                  <a:srgbClr val="142033"/>
                </a:solidFill>
                <a:latin typeface="Yu Gothic"/>
                <a:ea typeface="Yu Gothic"/>
                <a:cs typeface="Yu Gothic"/>
              </a:rPr>
              <a:t>140 mm</a:t>
            </a:r>
          </a:p>
        </p:txBody>
      </p:sp>
      <p:sp>
        <p:nvSpPr>
          <p:cNvPr id="111" name="">
            <a:extLst xmlns:a="http://schemas.openxmlformats.org/drawingml/2006/main">
              <a:ext uri="{FF2B5EF4-FFF2-40B4-BE49-F238E27FC236}">
                <a16:creationId xmlns:a16="http://schemas.microsoft.com/office/drawing/2014/main" id="{53182A79-9844-4CC4-9230-CBD393D676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2790825"/>
            <a:ext cx="850049" cy="2000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AFC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112" name="">
            <a:extLst xmlns:a="http://schemas.openxmlformats.org/drawingml/2006/main">
              <a:ext uri="{FF2B5EF4-FFF2-40B4-BE49-F238E27FC236}">
                <a16:creationId xmlns:a16="http://schemas.microsoft.com/office/drawing/2014/main" id="{4D38F20F-80A3-4AAF-932F-194E69A502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6725" y="2857500"/>
            <a:ext cx="716699" cy="1047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435" b="1">
                <a:solidFill>
                  <a:srgbClr val="142033"/>
                </a:solidFill>
                <a:latin typeface="Yu Gothic"/>
                <a:ea typeface="Yu Gothic"/>
                <a:cs typeface="Yu Gothic"/>
              </a:defRPr>
            </a:pPr>
            <a:r>
              <a:rPr sz="435" b="1">
                <a:solidFill>
                  <a:srgbClr val="142033"/>
                </a:solidFill>
                <a:latin typeface="Yu Gothic"/>
                <a:ea typeface="Yu Gothic"/>
                <a:cs typeface="Yu Gothic"/>
              </a:rPr>
              <a:t>PFA</a:t>
            </a:r>
          </a:p>
        </p:txBody>
      </p:sp>
      <p:sp>
        <p:nvSpPr>
          <p:cNvPr id="113" name="">
            <a:extLst xmlns:a="http://schemas.openxmlformats.org/drawingml/2006/main">
              <a:ext uri="{FF2B5EF4-FFF2-40B4-BE49-F238E27FC236}">
                <a16:creationId xmlns:a16="http://schemas.microsoft.com/office/drawing/2014/main" id="{8AAC246A-254D-4726-A3D8-2CC0D83739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50099" y="2790825"/>
            <a:ext cx="1174410" cy="2000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AFC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114" name="">
            <a:extLst xmlns:a="http://schemas.openxmlformats.org/drawingml/2006/main">
              <a:ext uri="{FF2B5EF4-FFF2-40B4-BE49-F238E27FC236}">
                <a16:creationId xmlns:a16="http://schemas.microsoft.com/office/drawing/2014/main" id="{7A89E4BE-FA4A-4921-B5BF-399FEDB85A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6774" y="2857500"/>
            <a:ext cx="1041060" cy="1047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435" b="0">
                <a:solidFill>
                  <a:srgbClr val="142033"/>
                </a:solidFill>
                <a:latin typeface="Yu Gothic"/>
                <a:ea typeface="Yu Gothic"/>
                <a:cs typeface="Yu Gothic"/>
              </a:defRPr>
            </a:pPr>
            <a:r>
              <a:rPr sz="435" b="0">
                <a:solidFill>
                  <a:srgbClr val="142033"/>
                </a:solidFill>
                <a:latin typeface="Yu Gothic"/>
                <a:ea typeface="Yu Gothic"/>
                <a:cs typeface="Yu Gothic"/>
              </a:rPr>
              <a:t>4/2 mm</a:t>
            </a:r>
          </a:p>
        </p:txBody>
      </p:sp>
      <p:sp>
        <p:nvSpPr>
          <p:cNvPr id="115" name="">
            <a:extLst xmlns:a="http://schemas.openxmlformats.org/drawingml/2006/main">
              <a:ext uri="{FF2B5EF4-FFF2-40B4-BE49-F238E27FC236}">
                <a16:creationId xmlns:a16="http://schemas.microsoft.com/office/drawing/2014/main" id="{FAA1E307-3149-4013-AC94-F15626CF28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24508" y="2790825"/>
            <a:ext cx="1733652" cy="2000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AFC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116" name="">
            <a:extLst xmlns:a="http://schemas.openxmlformats.org/drawingml/2006/main">
              <a:ext uri="{FF2B5EF4-FFF2-40B4-BE49-F238E27FC236}">
                <a16:creationId xmlns:a16="http://schemas.microsoft.com/office/drawing/2014/main" id="{F350EA37-456E-4970-B160-A44FEBDF46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1183" y="2857500"/>
            <a:ext cx="1600302" cy="1047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435" b="0">
                <a:solidFill>
                  <a:srgbClr val="142033"/>
                </a:solidFill>
                <a:latin typeface="Yu Gothic"/>
                <a:ea typeface="Yu Gothic"/>
                <a:cs typeface="Yu Gothic"/>
              </a:defRPr>
            </a:pPr>
            <a:r>
              <a:rPr sz="435" b="0">
                <a:solidFill>
                  <a:srgbClr val="142033"/>
                </a:solidFill>
                <a:latin typeface="Yu Gothic"/>
                <a:ea typeface="Yu Gothic"/>
                <a:cs typeface="Yu Gothic"/>
              </a:rPr>
              <a:t>120 bar</a:t>
            </a:r>
          </a:p>
        </p:txBody>
      </p:sp>
      <p:sp>
        <p:nvSpPr>
          <p:cNvPr id="117" name="">
            <a:extLst xmlns:a="http://schemas.openxmlformats.org/drawingml/2006/main">
              <a:ext uri="{FF2B5EF4-FFF2-40B4-BE49-F238E27FC236}">
                <a16:creationId xmlns:a16="http://schemas.microsoft.com/office/drawing/2014/main" id="{122DEB84-812E-45BF-92DF-FA05542A53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58160" y="2790825"/>
            <a:ext cx="1733652" cy="2000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AFC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118" name="">
            <a:extLst xmlns:a="http://schemas.openxmlformats.org/drawingml/2006/main">
              <a:ext uri="{FF2B5EF4-FFF2-40B4-BE49-F238E27FC236}">
                <a16:creationId xmlns:a16="http://schemas.microsoft.com/office/drawing/2014/main" id="{C54D50E4-E586-4E31-9F02-C6CD6E3CAD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24835" y="2857500"/>
            <a:ext cx="1600302" cy="1047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435" b="0">
                <a:solidFill>
                  <a:srgbClr val="142033"/>
                </a:solidFill>
                <a:latin typeface="Yu Gothic"/>
                <a:ea typeface="Yu Gothic"/>
                <a:cs typeface="Yu Gothic"/>
              </a:defRPr>
            </a:pPr>
            <a:r>
              <a:rPr sz="435" b="0">
                <a:solidFill>
                  <a:srgbClr val="142033"/>
                </a:solidFill>
                <a:latin typeface="Yu Gothic"/>
                <a:ea typeface="Yu Gothic"/>
                <a:cs typeface="Yu Gothic"/>
              </a:rPr>
              <a:t>30 bar</a:t>
            </a:r>
          </a:p>
        </p:txBody>
      </p:sp>
      <p:sp>
        <p:nvSpPr>
          <p:cNvPr id="119" name="">
            <a:extLst xmlns:a="http://schemas.openxmlformats.org/drawingml/2006/main">
              <a:ext uri="{FF2B5EF4-FFF2-40B4-BE49-F238E27FC236}">
                <a16:creationId xmlns:a16="http://schemas.microsoft.com/office/drawing/2014/main" id="{B4ED0868-6129-4B75-8553-0E792F37D4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91813" y="2790825"/>
            <a:ext cx="1230334" cy="2000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AFC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120" name="">
            <a:extLst xmlns:a="http://schemas.openxmlformats.org/drawingml/2006/main">
              <a:ext uri="{FF2B5EF4-FFF2-40B4-BE49-F238E27FC236}">
                <a16:creationId xmlns:a16="http://schemas.microsoft.com/office/drawing/2014/main" id="{6B6ECED9-46FA-46F0-84C1-376F45E833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58488" y="2857500"/>
            <a:ext cx="1096984" cy="1047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435" b="0">
                <a:solidFill>
                  <a:srgbClr val="142033"/>
                </a:solidFill>
                <a:latin typeface="Yu Gothic"/>
                <a:ea typeface="Yu Gothic"/>
                <a:cs typeface="Yu Gothic"/>
              </a:defRPr>
            </a:pPr>
            <a:r>
              <a:rPr sz="435" b="0">
                <a:solidFill>
                  <a:srgbClr val="142033"/>
                </a:solidFill>
                <a:latin typeface="Yu Gothic"/>
                <a:ea typeface="Yu Gothic"/>
                <a:cs typeface="Yu Gothic"/>
              </a:rPr>
              <a:t>+/- 0.10 mm</a:t>
            </a:r>
          </a:p>
        </p:txBody>
      </p:sp>
      <p:sp>
        <p:nvSpPr>
          <p:cNvPr id="121" name="">
            <a:extLst xmlns:a="http://schemas.openxmlformats.org/drawingml/2006/main">
              <a:ext uri="{FF2B5EF4-FFF2-40B4-BE49-F238E27FC236}">
                <a16:creationId xmlns:a16="http://schemas.microsoft.com/office/drawing/2014/main" id="{FF5EA3AB-0EA1-4210-8E15-EA9BBABE3D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22146" y="2790825"/>
            <a:ext cx="1621804" cy="2000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AFC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122" name="">
            <a:extLst xmlns:a="http://schemas.openxmlformats.org/drawingml/2006/main">
              <a:ext uri="{FF2B5EF4-FFF2-40B4-BE49-F238E27FC236}">
                <a16:creationId xmlns:a16="http://schemas.microsoft.com/office/drawing/2014/main" id="{B4DD7C0C-4A46-46D5-AC16-C68E5A2F9D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8821" y="2857500"/>
            <a:ext cx="1488454" cy="1047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435" b="0">
                <a:solidFill>
                  <a:srgbClr val="142033"/>
                </a:solidFill>
                <a:latin typeface="Yu Gothic"/>
                <a:ea typeface="Yu Gothic"/>
                <a:cs typeface="Yu Gothic"/>
              </a:defRPr>
            </a:pPr>
            <a:r>
              <a:rPr sz="435" b="0">
                <a:solidFill>
                  <a:srgbClr val="142033"/>
                </a:solidFill>
                <a:latin typeface="Yu Gothic"/>
                <a:ea typeface="Yu Gothic"/>
                <a:cs typeface="Yu Gothic"/>
              </a:rPr>
              <a:t>10 mm</a:t>
            </a:r>
          </a:p>
        </p:txBody>
      </p:sp>
      <p:sp>
        <p:nvSpPr>
          <p:cNvPr id="123" name="">
            <a:extLst xmlns:a="http://schemas.openxmlformats.org/drawingml/2006/main">
              <a:ext uri="{FF2B5EF4-FFF2-40B4-BE49-F238E27FC236}">
                <a16:creationId xmlns:a16="http://schemas.microsoft.com/office/drawing/2014/main" id="{2829D691-21D1-46DD-B1BA-49EF1D75EA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2990850"/>
            <a:ext cx="850049" cy="2000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124" name="">
            <a:extLst xmlns:a="http://schemas.openxmlformats.org/drawingml/2006/main">
              <a:ext uri="{FF2B5EF4-FFF2-40B4-BE49-F238E27FC236}">
                <a16:creationId xmlns:a16="http://schemas.microsoft.com/office/drawing/2014/main" id="{2FAE3825-1772-466A-A2AA-EFF5F2C74B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6725" y="3057525"/>
            <a:ext cx="716699" cy="1047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435" b="1">
                <a:solidFill>
                  <a:srgbClr val="142033"/>
                </a:solidFill>
                <a:latin typeface="Yu Gothic"/>
                <a:ea typeface="Yu Gothic"/>
                <a:cs typeface="Yu Gothic"/>
              </a:defRPr>
            </a:pPr>
            <a:r>
              <a:rPr sz="435" b="1">
                <a:solidFill>
                  <a:srgbClr val="142033"/>
                </a:solidFill>
                <a:latin typeface="Yu Gothic"/>
                <a:ea typeface="Yu Gothic"/>
                <a:cs typeface="Yu Gothic"/>
              </a:rPr>
              <a:t>PFA</a:t>
            </a:r>
          </a:p>
        </p:txBody>
      </p:sp>
      <p:sp>
        <p:nvSpPr>
          <p:cNvPr id="125" name="">
            <a:extLst xmlns:a="http://schemas.openxmlformats.org/drawingml/2006/main">
              <a:ext uri="{FF2B5EF4-FFF2-40B4-BE49-F238E27FC236}">
                <a16:creationId xmlns:a16="http://schemas.microsoft.com/office/drawing/2014/main" id="{6242DBE3-ED84-437D-BCED-504908E2D8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50099" y="2990850"/>
            <a:ext cx="1174410" cy="2000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126" name="">
            <a:extLst xmlns:a="http://schemas.openxmlformats.org/drawingml/2006/main">
              <a:ext uri="{FF2B5EF4-FFF2-40B4-BE49-F238E27FC236}">
                <a16:creationId xmlns:a16="http://schemas.microsoft.com/office/drawing/2014/main" id="{6159D627-A77E-44F9-9F8C-9C7E82D698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6774" y="3057525"/>
            <a:ext cx="1041060" cy="1047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435" b="0">
                <a:solidFill>
                  <a:srgbClr val="142033"/>
                </a:solidFill>
                <a:latin typeface="Yu Gothic"/>
                <a:ea typeface="Yu Gothic"/>
                <a:cs typeface="Yu Gothic"/>
              </a:defRPr>
            </a:pPr>
            <a:r>
              <a:rPr sz="435" b="0">
                <a:solidFill>
                  <a:srgbClr val="142033"/>
                </a:solidFill>
                <a:latin typeface="Yu Gothic"/>
                <a:ea typeface="Yu Gothic"/>
                <a:cs typeface="Yu Gothic"/>
              </a:rPr>
              <a:t>4/2.5 mm</a:t>
            </a:r>
          </a:p>
        </p:txBody>
      </p:sp>
      <p:sp>
        <p:nvSpPr>
          <p:cNvPr id="127" name="">
            <a:extLst xmlns:a="http://schemas.openxmlformats.org/drawingml/2006/main">
              <a:ext uri="{FF2B5EF4-FFF2-40B4-BE49-F238E27FC236}">
                <a16:creationId xmlns:a16="http://schemas.microsoft.com/office/drawing/2014/main" id="{D793F9A2-C2C7-4E47-A2EA-156C48DC74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24508" y="2990850"/>
            <a:ext cx="1733652" cy="2000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128" name="">
            <a:extLst xmlns:a="http://schemas.openxmlformats.org/drawingml/2006/main">
              <a:ext uri="{FF2B5EF4-FFF2-40B4-BE49-F238E27FC236}">
                <a16:creationId xmlns:a16="http://schemas.microsoft.com/office/drawing/2014/main" id="{9B03B9CF-FECC-4569-BC7D-BF1CBC02A3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1183" y="3057525"/>
            <a:ext cx="1600302" cy="1047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435" b="0">
                <a:solidFill>
                  <a:srgbClr val="142033"/>
                </a:solidFill>
                <a:latin typeface="Yu Gothic"/>
                <a:ea typeface="Yu Gothic"/>
                <a:cs typeface="Yu Gothic"/>
              </a:defRPr>
            </a:pPr>
            <a:r>
              <a:rPr sz="435" b="0">
                <a:solidFill>
                  <a:srgbClr val="142033"/>
                </a:solidFill>
                <a:latin typeface="Yu Gothic"/>
                <a:ea typeface="Yu Gothic"/>
                <a:cs typeface="Yu Gothic"/>
              </a:rPr>
              <a:t>100 bar</a:t>
            </a:r>
          </a:p>
        </p:txBody>
      </p:sp>
      <p:sp>
        <p:nvSpPr>
          <p:cNvPr id="129" name="">
            <a:extLst xmlns:a="http://schemas.openxmlformats.org/drawingml/2006/main">
              <a:ext uri="{FF2B5EF4-FFF2-40B4-BE49-F238E27FC236}">
                <a16:creationId xmlns:a16="http://schemas.microsoft.com/office/drawing/2014/main" id="{25BA3B26-315B-45C9-B794-36EA00EA94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58160" y="2990850"/>
            <a:ext cx="1733652" cy="2000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130" name="">
            <a:extLst xmlns:a="http://schemas.openxmlformats.org/drawingml/2006/main">
              <a:ext uri="{FF2B5EF4-FFF2-40B4-BE49-F238E27FC236}">
                <a16:creationId xmlns:a16="http://schemas.microsoft.com/office/drawing/2014/main" id="{D8981133-02F4-4B32-9521-095D456135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24835" y="3057525"/>
            <a:ext cx="1600302" cy="1047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435" b="0">
                <a:solidFill>
                  <a:srgbClr val="142033"/>
                </a:solidFill>
                <a:latin typeface="Yu Gothic"/>
                <a:ea typeface="Yu Gothic"/>
                <a:cs typeface="Yu Gothic"/>
              </a:defRPr>
            </a:pPr>
            <a:r>
              <a:rPr sz="435" b="0">
                <a:solidFill>
                  <a:srgbClr val="142033"/>
                </a:solidFill>
                <a:latin typeface="Yu Gothic"/>
                <a:ea typeface="Yu Gothic"/>
                <a:cs typeface="Yu Gothic"/>
              </a:rPr>
              <a:t>25 bar</a:t>
            </a:r>
          </a:p>
        </p:txBody>
      </p:sp>
      <p:sp>
        <p:nvSpPr>
          <p:cNvPr id="131" name="">
            <a:extLst xmlns:a="http://schemas.openxmlformats.org/drawingml/2006/main">
              <a:ext uri="{FF2B5EF4-FFF2-40B4-BE49-F238E27FC236}">
                <a16:creationId xmlns:a16="http://schemas.microsoft.com/office/drawing/2014/main" id="{E6B456C8-B69B-400A-95DC-1EA0CC21AD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91813" y="2990850"/>
            <a:ext cx="1230334" cy="2000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132" name="">
            <a:extLst xmlns:a="http://schemas.openxmlformats.org/drawingml/2006/main">
              <a:ext uri="{FF2B5EF4-FFF2-40B4-BE49-F238E27FC236}">
                <a16:creationId xmlns:a16="http://schemas.microsoft.com/office/drawing/2014/main" id="{DED81942-4775-4F99-9FDD-A9B4C9BB4B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58488" y="3057525"/>
            <a:ext cx="1096984" cy="1047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435" b="0">
                <a:solidFill>
                  <a:srgbClr val="142033"/>
                </a:solidFill>
                <a:latin typeface="Yu Gothic"/>
                <a:ea typeface="Yu Gothic"/>
                <a:cs typeface="Yu Gothic"/>
              </a:defRPr>
            </a:pPr>
            <a:r>
              <a:rPr sz="435" b="0">
                <a:solidFill>
                  <a:srgbClr val="142033"/>
                </a:solidFill>
                <a:latin typeface="Yu Gothic"/>
                <a:ea typeface="Yu Gothic"/>
                <a:cs typeface="Yu Gothic"/>
              </a:rPr>
              <a:t>+/- 0.10 mm</a:t>
            </a:r>
          </a:p>
        </p:txBody>
      </p:sp>
      <p:sp>
        <p:nvSpPr>
          <p:cNvPr id="133" name="">
            <a:extLst xmlns:a="http://schemas.openxmlformats.org/drawingml/2006/main">
              <a:ext uri="{FF2B5EF4-FFF2-40B4-BE49-F238E27FC236}">
                <a16:creationId xmlns:a16="http://schemas.microsoft.com/office/drawing/2014/main" id="{AB3E5B19-0B41-4EBB-8FAE-F136BB961F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22146" y="2990850"/>
            <a:ext cx="1621804" cy="2000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134" name="">
            <a:extLst xmlns:a="http://schemas.openxmlformats.org/drawingml/2006/main">
              <a:ext uri="{FF2B5EF4-FFF2-40B4-BE49-F238E27FC236}">
                <a16:creationId xmlns:a16="http://schemas.microsoft.com/office/drawing/2014/main" id="{DB02DA99-67EC-4D1A-B244-E92922E22B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8821" y="3057525"/>
            <a:ext cx="1488454" cy="1047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435" b="0">
                <a:solidFill>
                  <a:srgbClr val="142033"/>
                </a:solidFill>
                <a:latin typeface="Yu Gothic"/>
                <a:ea typeface="Yu Gothic"/>
                <a:cs typeface="Yu Gothic"/>
              </a:defRPr>
            </a:pPr>
            <a:r>
              <a:rPr sz="435" b="0">
                <a:solidFill>
                  <a:srgbClr val="142033"/>
                </a:solidFill>
                <a:latin typeface="Yu Gothic"/>
                <a:ea typeface="Yu Gothic"/>
                <a:cs typeface="Yu Gothic"/>
              </a:rPr>
              <a:t>13 mm</a:t>
            </a:r>
          </a:p>
        </p:txBody>
      </p:sp>
      <p:sp>
        <p:nvSpPr>
          <p:cNvPr id="135" name="">
            <a:extLst xmlns:a="http://schemas.openxmlformats.org/drawingml/2006/main">
              <a:ext uri="{FF2B5EF4-FFF2-40B4-BE49-F238E27FC236}">
                <a16:creationId xmlns:a16="http://schemas.microsoft.com/office/drawing/2014/main" id="{50577A77-C6EF-4420-985D-8FBFF9C9A1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3190875"/>
            <a:ext cx="850049" cy="2000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AFC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136" name="">
            <a:extLst xmlns:a="http://schemas.openxmlformats.org/drawingml/2006/main">
              <a:ext uri="{FF2B5EF4-FFF2-40B4-BE49-F238E27FC236}">
                <a16:creationId xmlns:a16="http://schemas.microsoft.com/office/drawing/2014/main" id="{882DE0ED-A377-4513-BB1B-69B2DE95F3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6725" y="3257550"/>
            <a:ext cx="716699" cy="1047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435" b="1">
                <a:solidFill>
                  <a:srgbClr val="142033"/>
                </a:solidFill>
                <a:latin typeface="Yu Gothic"/>
                <a:ea typeface="Yu Gothic"/>
                <a:cs typeface="Yu Gothic"/>
              </a:defRPr>
            </a:pPr>
            <a:r>
              <a:rPr sz="435" b="1">
                <a:solidFill>
                  <a:srgbClr val="142033"/>
                </a:solidFill>
                <a:latin typeface="Yu Gothic"/>
                <a:ea typeface="Yu Gothic"/>
                <a:cs typeface="Yu Gothic"/>
              </a:rPr>
              <a:t>PFA</a:t>
            </a:r>
          </a:p>
        </p:txBody>
      </p:sp>
      <p:sp>
        <p:nvSpPr>
          <p:cNvPr id="137" name="">
            <a:extLst xmlns:a="http://schemas.openxmlformats.org/drawingml/2006/main">
              <a:ext uri="{FF2B5EF4-FFF2-40B4-BE49-F238E27FC236}">
                <a16:creationId xmlns:a16="http://schemas.microsoft.com/office/drawing/2014/main" id="{A23596A1-525A-4039-8089-151A23490A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50099" y="3190875"/>
            <a:ext cx="1174410" cy="2000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AFC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138" name="">
            <a:extLst xmlns:a="http://schemas.openxmlformats.org/drawingml/2006/main">
              <a:ext uri="{FF2B5EF4-FFF2-40B4-BE49-F238E27FC236}">
                <a16:creationId xmlns:a16="http://schemas.microsoft.com/office/drawing/2014/main" id="{33757701-1338-4B2A-8FD8-B753117765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6774" y="3257550"/>
            <a:ext cx="1041060" cy="1047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435" b="0">
                <a:solidFill>
                  <a:srgbClr val="142033"/>
                </a:solidFill>
                <a:latin typeface="Yu Gothic"/>
                <a:ea typeface="Yu Gothic"/>
                <a:cs typeface="Yu Gothic"/>
              </a:defRPr>
            </a:pPr>
            <a:r>
              <a:rPr sz="435" b="0">
                <a:solidFill>
                  <a:srgbClr val="142033"/>
                </a:solidFill>
                <a:latin typeface="Yu Gothic"/>
                <a:ea typeface="Yu Gothic"/>
                <a:cs typeface="Yu Gothic"/>
              </a:rPr>
              <a:t>4/3 mm</a:t>
            </a:r>
          </a:p>
        </p:txBody>
      </p:sp>
      <p:sp>
        <p:nvSpPr>
          <p:cNvPr id="139" name="">
            <a:extLst xmlns:a="http://schemas.openxmlformats.org/drawingml/2006/main">
              <a:ext uri="{FF2B5EF4-FFF2-40B4-BE49-F238E27FC236}">
                <a16:creationId xmlns:a16="http://schemas.microsoft.com/office/drawing/2014/main" id="{871B7045-7C63-41A7-B8A0-11628BB4C7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24508" y="3190875"/>
            <a:ext cx="1733652" cy="2000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AFC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140" name="">
            <a:extLst xmlns:a="http://schemas.openxmlformats.org/drawingml/2006/main">
              <a:ext uri="{FF2B5EF4-FFF2-40B4-BE49-F238E27FC236}">
                <a16:creationId xmlns:a16="http://schemas.microsoft.com/office/drawing/2014/main" id="{018C0FD7-75AD-4EAF-908A-32F4387298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1183" y="3257550"/>
            <a:ext cx="1600302" cy="1047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435" b="0">
                <a:solidFill>
                  <a:srgbClr val="142033"/>
                </a:solidFill>
                <a:latin typeface="Yu Gothic"/>
                <a:ea typeface="Yu Gothic"/>
                <a:cs typeface="Yu Gothic"/>
              </a:defRPr>
            </a:pPr>
            <a:r>
              <a:rPr sz="435" b="0">
                <a:solidFill>
                  <a:srgbClr val="142033"/>
                </a:solidFill>
                <a:latin typeface="Yu Gothic"/>
                <a:ea typeface="Yu Gothic"/>
                <a:cs typeface="Yu Gothic"/>
              </a:rPr>
              <a:t>65 bar</a:t>
            </a:r>
          </a:p>
        </p:txBody>
      </p:sp>
      <p:sp>
        <p:nvSpPr>
          <p:cNvPr id="141" name="">
            <a:extLst xmlns:a="http://schemas.openxmlformats.org/drawingml/2006/main">
              <a:ext uri="{FF2B5EF4-FFF2-40B4-BE49-F238E27FC236}">
                <a16:creationId xmlns:a16="http://schemas.microsoft.com/office/drawing/2014/main" id="{8BE447EA-102E-47B0-8458-6928282AB0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58160" y="3190875"/>
            <a:ext cx="1733652" cy="2000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AFC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142" name="">
            <a:extLst xmlns:a="http://schemas.openxmlformats.org/drawingml/2006/main">
              <a:ext uri="{FF2B5EF4-FFF2-40B4-BE49-F238E27FC236}">
                <a16:creationId xmlns:a16="http://schemas.microsoft.com/office/drawing/2014/main" id="{BF5E7050-0705-46E3-A079-A89F97888F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24835" y="3257550"/>
            <a:ext cx="1600302" cy="1047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435" b="0">
                <a:solidFill>
                  <a:srgbClr val="142033"/>
                </a:solidFill>
                <a:latin typeface="Yu Gothic"/>
                <a:ea typeface="Yu Gothic"/>
                <a:cs typeface="Yu Gothic"/>
              </a:defRPr>
            </a:pPr>
            <a:r>
              <a:rPr sz="435" b="0">
                <a:solidFill>
                  <a:srgbClr val="142033"/>
                </a:solidFill>
                <a:latin typeface="Yu Gothic"/>
                <a:ea typeface="Yu Gothic"/>
                <a:cs typeface="Yu Gothic"/>
              </a:rPr>
              <a:t>10 bar</a:t>
            </a:r>
          </a:p>
        </p:txBody>
      </p:sp>
      <p:sp>
        <p:nvSpPr>
          <p:cNvPr id="143" name="">
            <a:extLst xmlns:a="http://schemas.openxmlformats.org/drawingml/2006/main">
              <a:ext uri="{FF2B5EF4-FFF2-40B4-BE49-F238E27FC236}">
                <a16:creationId xmlns:a16="http://schemas.microsoft.com/office/drawing/2014/main" id="{4E59CBED-2FEF-4C66-AAE9-6E369106E9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91813" y="3190875"/>
            <a:ext cx="1230334" cy="2000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AFC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144" name="">
            <a:extLst xmlns:a="http://schemas.openxmlformats.org/drawingml/2006/main">
              <a:ext uri="{FF2B5EF4-FFF2-40B4-BE49-F238E27FC236}">
                <a16:creationId xmlns:a16="http://schemas.microsoft.com/office/drawing/2014/main" id="{5899305E-5A68-45C6-B967-C4C65D87AF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58488" y="3257550"/>
            <a:ext cx="1096984" cy="1047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435" b="0">
                <a:solidFill>
                  <a:srgbClr val="142033"/>
                </a:solidFill>
                <a:latin typeface="Yu Gothic"/>
                <a:ea typeface="Yu Gothic"/>
                <a:cs typeface="Yu Gothic"/>
              </a:defRPr>
            </a:pPr>
            <a:r>
              <a:rPr sz="435" b="0">
                <a:solidFill>
                  <a:srgbClr val="142033"/>
                </a:solidFill>
                <a:latin typeface="Yu Gothic"/>
                <a:ea typeface="Yu Gothic"/>
                <a:cs typeface="Yu Gothic"/>
              </a:rPr>
              <a:t>+/- 0.10 mm</a:t>
            </a:r>
          </a:p>
        </p:txBody>
      </p:sp>
      <p:sp>
        <p:nvSpPr>
          <p:cNvPr id="145" name="">
            <a:extLst xmlns:a="http://schemas.openxmlformats.org/drawingml/2006/main">
              <a:ext uri="{FF2B5EF4-FFF2-40B4-BE49-F238E27FC236}">
                <a16:creationId xmlns:a16="http://schemas.microsoft.com/office/drawing/2014/main" id="{6C5C5A1B-26FF-49AA-90B8-D336DE0E5A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22146" y="3190875"/>
            <a:ext cx="1621804" cy="2000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AFC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146" name="">
            <a:extLst xmlns:a="http://schemas.openxmlformats.org/drawingml/2006/main">
              <a:ext uri="{FF2B5EF4-FFF2-40B4-BE49-F238E27FC236}">
                <a16:creationId xmlns:a16="http://schemas.microsoft.com/office/drawing/2014/main" id="{4F848846-EAD5-4B6C-A950-2113AC069F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8821" y="3257550"/>
            <a:ext cx="1488454" cy="1047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435" b="0">
                <a:solidFill>
                  <a:srgbClr val="142033"/>
                </a:solidFill>
                <a:latin typeface="Yu Gothic"/>
                <a:ea typeface="Yu Gothic"/>
                <a:cs typeface="Yu Gothic"/>
              </a:defRPr>
            </a:pPr>
            <a:r>
              <a:rPr sz="435" b="0">
                <a:solidFill>
                  <a:srgbClr val="142033"/>
                </a:solidFill>
                <a:latin typeface="Yu Gothic"/>
                <a:ea typeface="Yu Gothic"/>
                <a:cs typeface="Yu Gothic"/>
              </a:rPr>
              <a:t>25 mm</a:t>
            </a:r>
          </a:p>
        </p:txBody>
      </p:sp>
      <p:sp>
        <p:nvSpPr>
          <p:cNvPr id="147" name="">
            <a:extLst xmlns:a="http://schemas.openxmlformats.org/drawingml/2006/main">
              <a:ext uri="{FF2B5EF4-FFF2-40B4-BE49-F238E27FC236}">
                <a16:creationId xmlns:a16="http://schemas.microsoft.com/office/drawing/2014/main" id="{7D146A58-34EC-419F-ABBD-29AED51A00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3390900"/>
            <a:ext cx="850049" cy="2000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148" name="">
            <a:extLst xmlns:a="http://schemas.openxmlformats.org/drawingml/2006/main">
              <a:ext uri="{FF2B5EF4-FFF2-40B4-BE49-F238E27FC236}">
                <a16:creationId xmlns:a16="http://schemas.microsoft.com/office/drawing/2014/main" id="{702C8FB1-A69D-4826-9003-96DD0465CC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6725" y="3457575"/>
            <a:ext cx="716699" cy="1047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435" b="1">
                <a:solidFill>
                  <a:srgbClr val="142033"/>
                </a:solidFill>
                <a:latin typeface="Yu Gothic"/>
                <a:ea typeface="Yu Gothic"/>
                <a:cs typeface="Yu Gothic"/>
              </a:defRPr>
            </a:pPr>
            <a:r>
              <a:rPr sz="435" b="1">
                <a:solidFill>
                  <a:srgbClr val="142033"/>
                </a:solidFill>
                <a:latin typeface="Yu Gothic"/>
                <a:ea typeface="Yu Gothic"/>
                <a:cs typeface="Yu Gothic"/>
              </a:rPr>
              <a:t>PFA</a:t>
            </a:r>
          </a:p>
        </p:txBody>
      </p:sp>
      <p:sp>
        <p:nvSpPr>
          <p:cNvPr id="149" name="">
            <a:extLst xmlns:a="http://schemas.openxmlformats.org/drawingml/2006/main">
              <a:ext uri="{FF2B5EF4-FFF2-40B4-BE49-F238E27FC236}">
                <a16:creationId xmlns:a16="http://schemas.microsoft.com/office/drawing/2014/main" id="{1DAC1BF6-2FF8-4228-B197-5903826B9F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50099" y="3390900"/>
            <a:ext cx="1174410" cy="2000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150" name="">
            <a:extLst xmlns:a="http://schemas.openxmlformats.org/drawingml/2006/main">
              <a:ext uri="{FF2B5EF4-FFF2-40B4-BE49-F238E27FC236}">
                <a16:creationId xmlns:a16="http://schemas.microsoft.com/office/drawing/2014/main" id="{B8D9C9F9-BEDC-4917-A4DC-2389FDF77C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6774" y="3457575"/>
            <a:ext cx="1041060" cy="1047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435" b="0">
                <a:solidFill>
                  <a:srgbClr val="142033"/>
                </a:solidFill>
                <a:latin typeface="Yu Gothic"/>
                <a:ea typeface="Yu Gothic"/>
                <a:cs typeface="Yu Gothic"/>
              </a:defRPr>
            </a:pPr>
            <a:r>
              <a:rPr sz="435" b="0">
                <a:solidFill>
                  <a:srgbClr val="142033"/>
                </a:solidFill>
                <a:latin typeface="Yu Gothic"/>
                <a:ea typeface="Yu Gothic"/>
                <a:cs typeface="Yu Gothic"/>
              </a:rPr>
              <a:t>8/6 mm</a:t>
            </a:r>
          </a:p>
        </p:txBody>
      </p:sp>
      <p:sp>
        <p:nvSpPr>
          <p:cNvPr id="151" name="">
            <a:extLst xmlns:a="http://schemas.openxmlformats.org/drawingml/2006/main">
              <a:ext uri="{FF2B5EF4-FFF2-40B4-BE49-F238E27FC236}">
                <a16:creationId xmlns:a16="http://schemas.microsoft.com/office/drawing/2014/main" id="{35732502-6EE6-4329-8241-EE00F2BF98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24508" y="3390900"/>
            <a:ext cx="1733652" cy="2000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152" name="">
            <a:extLst xmlns:a="http://schemas.openxmlformats.org/drawingml/2006/main">
              <a:ext uri="{FF2B5EF4-FFF2-40B4-BE49-F238E27FC236}">
                <a16:creationId xmlns:a16="http://schemas.microsoft.com/office/drawing/2014/main" id="{825B310C-93B2-4CEC-8CB6-C25C23D46D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1183" y="3457575"/>
            <a:ext cx="1600302" cy="1047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435" b="0">
                <a:solidFill>
                  <a:srgbClr val="142033"/>
                </a:solidFill>
                <a:latin typeface="Yu Gothic"/>
                <a:ea typeface="Yu Gothic"/>
                <a:cs typeface="Yu Gothic"/>
              </a:defRPr>
            </a:pPr>
            <a:r>
              <a:rPr sz="435" b="0">
                <a:solidFill>
                  <a:srgbClr val="142033"/>
                </a:solidFill>
                <a:latin typeface="Yu Gothic"/>
                <a:ea typeface="Yu Gothic"/>
                <a:cs typeface="Yu Gothic"/>
              </a:rPr>
              <a:t>45 bar</a:t>
            </a:r>
          </a:p>
        </p:txBody>
      </p:sp>
      <p:sp>
        <p:nvSpPr>
          <p:cNvPr id="153" name="">
            <a:extLst xmlns:a="http://schemas.openxmlformats.org/drawingml/2006/main">
              <a:ext uri="{FF2B5EF4-FFF2-40B4-BE49-F238E27FC236}">
                <a16:creationId xmlns:a16="http://schemas.microsoft.com/office/drawing/2014/main" id="{745AF5FA-4885-4553-9F91-B51A4EDCCF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58160" y="3390900"/>
            <a:ext cx="1733652" cy="2000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154" name="">
            <a:extLst xmlns:a="http://schemas.openxmlformats.org/drawingml/2006/main">
              <a:ext uri="{FF2B5EF4-FFF2-40B4-BE49-F238E27FC236}">
                <a16:creationId xmlns:a16="http://schemas.microsoft.com/office/drawing/2014/main" id="{81766480-56EA-498B-976C-99288C615F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24835" y="3457575"/>
            <a:ext cx="1600302" cy="1047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435" b="0">
                <a:solidFill>
                  <a:srgbClr val="142033"/>
                </a:solidFill>
                <a:latin typeface="Yu Gothic"/>
                <a:ea typeface="Yu Gothic"/>
                <a:cs typeface="Yu Gothic"/>
              </a:defRPr>
            </a:pPr>
            <a:r>
              <a:rPr sz="435" b="0">
                <a:solidFill>
                  <a:srgbClr val="142033"/>
                </a:solidFill>
                <a:latin typeface="Yu Gothic"/>
                <a:ea typeface="Yu Gothic"/>
                <a:cs typeface="Yu Gothic"/>
              </a:rPr>
              <a:t>10 bar</a:t>
            </a:r>
          </a:p>
        </p:txBody>
      </p:sp>
      <p:sp>
        <p:nvSpPr>
          <p:cNvPr id="155" name="">
            <a:extLst xmlns:a="http://schemas.openxmlformats.org/drawingml/2006/main">
              <a:ext uri="{FF2B5EF4-FFF2-40B4-BE49-F238E27FC236}">
                <a16:creationId xmlns:a16="http://schemas.microsoft.com/office/drawing/2014/main" id="{5E70CA44-41FF-4159-B0AD-0723E6685B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91813" y="3390900"/>
            <a:ext cx="1230334" cy="2000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156" name="">
            <a:extLst xmlns:a="http://schemas.openxmlformats.org/drawingml/2006/main">
              <a:ext uri="{FF2B5EF4-FFF2-40B4-BE49-F238E27FC236}">
                <a16:creationId xmlns:a16="http://schemas.microsoft.com/office/drawing/2014/main" id="{061BD801-0356-495C-B61B-09D94BE58A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58488" y="3457575"/>
            <a:ext cx="1096984" cy="1047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435" b="0">
                <a:solidFill>
                  <a:srgbClr val="142033"/>
                </a:solidFill>
                <a:latin typeface="Yu Gothic"/>
                <a:ea typeface="Yu Gothic"/>
                <a:cs typeface="Yu Gothic"/>
              </a:defRPr>
            </a:pPr>
            <a:r>
              <a:rPr sz="435" b="0">
                <a:solidFill>
                  <a:srgbClr val="142033"/>
                </a:solidFill>
                <a:latin typeface="Yu Gothic"/>
                <a:ea typeface="Yu Gothic"/>
                <a:cs typeface="Yu Gothic"/>
              </a:rPr>
              <a:t>+/- 0.10 mm</a:t>
            </a:r>
          </a:p>
        </p:txBody>
      </p:sp>
      <p:sp>
        <p:nvSpPr>
          <p:cNvPr id="157" name="">
            <a:extLst xmlns:a="http://schemas.openxmlformats.org/drawingml/2006/main">
              <a:ext uri="{FF2B5EF4-FFF2-40B4-BE49-F238E27FC236}">
                <a16:creationId xmlns:a16="http://schemas.microsoft.com/office/drawing/2014/main" id="{9C9DA34C-503D-494B-B958-75766DDE30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22146" y="3390900"/>
            <a:ext cx="1621804" cy="2000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158" name="">
            <a:extLst xmlns:a="http://schemas.openxmlformats.org/drawingml/2006/main">
              <a:ext uri="{FF2B5EF4-FFF2-40B4-BE49-F238E27FC236}">
                <a16:creationId xmlns:a16="http://schemas.microsoft.com/office/drawing/2014/main" id="{C15D6771-100D-4017-969F-3D23DA4B6C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8821" y="3457575"/>
            <a:ext cx="1488454" cy="1047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435" b="0">
                <a:solidFill>
                  <a:srgbClr val="142033"/>
                </a:solidFill>
                <a:latin typeface="Yu Gothic"/>
                <a:ea typeface="Yu Gothic"/>
                <a:cs typeface="Yu Gothic"/>
              </a:defRPr>
            </a:pPr>
            <a:r>
              <a:rPr sz="435" b="0">
                <a:solidFill>
                  <a:srgbClr val="142033"/>
                </a:solidFill>
                <a:latin typeface="Yu Gothic"/>
                <a:ea typeface="Yu Gothic"/>
                <a:cs typeface="Yu Gothic"/>
              </a:rPr>
              <a:t>45 mm</a:t>
            </a:r>
          </a:p>
        </p:txBody>
      </p:sp>
      <p:sp>
        <p:nvSpPr>
          <p:cNvPr id="159" name="">
            <a:extLst xmlns:a="http://schemas.openxmlformats.org/drawingml/2006/main">
              <a:ext uri="{FF2B5EF4-FFF2-40B4-BE49-F238E27FC236}">
                <a16:creationId xmlns:a16="http://schemas.microsoft.com/office/drawing/2014/main" id="{D7820AC3-B0E5-4E6C-B527-AB79649960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3590925"/>
            <a:ext cx="850049" cy="2000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AFC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160" name="">
            <a:extLst xmlns:a="http://schemas.openxmlformats.org/drawingml/2006/main">
              <a:ext uri="{FF2B5EF4-FFF2-40B4-BE49-F238E27FC236}">
                <a16:creationId xmlns:a16="http://schemas.microsoft.com/office/drawing/2014/main" id="{6BAFF4BC-8502-40F6-81EC-213D94FDC2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6725" y="3657600"/>
            <a:ext cx="716699" cy="1047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435" b="1">
                <a:solidFill>
                  <a:srgbClr val="142033"/>
                </a:solidFill>
                <a:latin typeface="Yu Gothic"/>
                <a:ea typeface="Yu Gothic"/>
                <a:cs typeface="Yu Gothic"/>
              </a:defRPr>
            </a:pPr>
            <a:r>
              <a:rPr sz="435" b="1">
                <a:solidFill>
                  <a:srgbClr val="142033"/>
                </a:solidFill>
                <a:latin typeface="Yu Gothic"/>
                <a:ea typeface="Yu Gothic"/>
                <a:cs typeface="Yu Gothic"/>
              </a:rPr>
              <a:t>PFA</a:t>
            </a:r>
          </a:p>
        </p:txBody>
      </p:sp>
      <p:sp>
        <p:nvSpPr>
          <p:cNvPr id="161" name="">
            <a:extLst xmlns:a="http://schemas.openxmlformats.org/drawingml/2006/main">
              <a:ext uri="{FF2B5EF4-FFF2-40B4-BE49-F238E27FC236}">
                <a16:creationId xmlns:a16="http://schemas.microsoft.com/office/drawing/2014/main" id="{28DC0F0D-74A4-4099-8B2C-9A38D4DC78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50099" y="3590925"/>
            <a:ext cx="1174410" cy="2000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AFC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162" name="">
            <a:extLst xmlns:a="http://schemas.openxmlformats.org/drawingml/2006/main">
              <a:ext uri="{FF2B5EF4-FFF2-40B4-BE49-F238E27FC236}">
                <a16:creationId xmlns:a16="http://schemas.microsoft.com/office/drawing/2014/main" id="{0F71DE8D-21D7-47C7-9C0D-EF25CA309C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6774" y="3657600"/>
            <a:ext cx="1041060" cy="1047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435" b="0">
                <a:solidFill>
                  <a:srgbClr val="142033"/>
                </a:solidFill>
                <a:latin typeface="Yu Gothic"/>
                <a:ea typeface="Yu Gothic"/>
                <a:cs typeface="Yu Gothic"/>
              </a:defRPr>
            </a:pPr>
            <a:r>
              <a:rPr sz="435" b="0">
                <a:solidFill>
                  <a:srgbClr val="142033"/>
                </a:solidFill>
                <a:latin typeface="Yu Gothic"/>
                <a:ea typeface="Yu Gothic"/>
                <a:cs typeface="Yu Gothic"/>
              </a:rPr>
              <a:t>10/8 mm</a:t>
            </a:r>
          </a:p>
        </p:txBody>
      </p:sp>
      <p:sp>
        <p:nvSpPr>
          <p:cNvPr id="163" name="">
            <a:extLst xmlns:a="http://schemas.openxmlformats.org/drawingml/2006/main">
              <a:ext uri="{FF2B5EF4-FFF2-40B4-BE49-F238E27FC236}">
                <a16:creationId xmlns:a16="http://schemas.microsoft.com/office/drawing/2014/main" id="{8BCD4EC8-CB81-4BF3-A387-7B29817BE6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24508" y="3590925"/>
            <a:ext cx="1733652" cy="2000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AFC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164" name="">
            <a:extLst xmlns:a="http://schemas.openxmlformats.org/drawingml/2006/main">
              <a:ext uri="{FF2B5EF4-FFF2-40B4-BE49-F238E27FC236}">
                <a16:creationId xmlns:a16="http://schemas.microsoft.com/office/drawing/2014/main" id="{CDF8FFCE-E8F8-4DE9-ACBD-28D94B2D23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1183" y="3657600"/>
            <a:ext cx="1600302" cy="1047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435" b="0">
                <a:solidFill>
                  <a:srgbClr val="142033"/>
                </a:solidFill>
                <a:latin typeface="Yu Gothic"/>
                <a:ea typeface="Yu Gothic"/>
                <a:cs typeface="Yu Gothic"/>
              </a:defRPr>
            </a:pPr>
            <a:r>
              <a:rPr sz="435" b="0">
                <a:solidFill>
                  <a:srgbClr val="142033"/>
                </a:solidFill>
                <a:latin typeface="Yu Gothic"/>
                <a:ea typeface="Yu Gothic"/>
                <a:cs typeface="Yu Gothic"/>
              </a:rPr>
              <a:t>35 bar</a:t>
            </a:r>
          </a:p>
        </p:txBody>
      </p:sp>
      <p:sp>
        <p:nvSpPr>
          <p:cNvPr id="165" name="">
            <a:extLst xmlns:a="http://schemas.openxmlformats.org/drawingml/2006/main">
              <a:ext uri="{FF2B5EF4-FFF2-40B4-BE49-F238E27FC236}">
                <a16:creationId xmlns:a16="http://schemas.microsoft.com/office/drawing/2014/main" id="{C25709CE-10D2-4C32-BC81-A645B146DE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58160" y="3590925"/>
            <a:ext cx="1733652" cy="2000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AFC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166" name="">
            <a:extLst xmlns:a="http://schemas.openxmlformats.org/drawingml/2006/main">
              <a:ext uri="{FF2B5EF4-FFF2-40B4-BE49-F238E27FC236}">
                <a16:creationId xmlns:a16="http://schemas.microsoft.com/office/drawing/2014/main" id="{87722FCC-F75E-4952-AD3B-D10F58F483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24835" y="3657600"/>
            <a:ext cx="1600302" cy="1047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435" b="0">
                <a:solidFill>
                  <a:srgbClr val="142033"/>
                </a:solidFill>
                <a:latin typeface="Yu Gothic"/>
                <a:ea typeface="Yu Gothic"/>
                <a:cs typeface="Yu Gothic"/>
              </a:defRPr>
            </a:pPr>
            <a:r>
              <a:rPr sz="435" b="0">
                <a:solidFill>
                  <a:srgbClr val="142033"/>
                </a:solidFill>
                <a:latin typeface="Yu Gothic"/>
                <a:ea typeface="Yu Gothic"/>
                <a:cs typeface="Yu Gothic"/>
              </a:rPr>
              <a:t>7.5 bar</a:t>
            </a:r>
          </a:p>
        </p:txBody>
      </p:sp>
      <p:sp>
        <p:nvSpPr>
          <p:cNvPr id="167" name="">
            <a:extLst xmlns:a="http://schemas.openxmlformats.org/drawingml/2006/main">
              <a:ext uri="{FF2B5EF4-FFF2-40B4-BE49-F238E27FC236}">
                <a16:creationId xmlns:a16="http://schemas.microsoft.com/office/drawing/2014/main" id="{8288AF21-7D9F-4A64-A8B9-C5005A13F7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91813" y="3590925"/>
            <a:ext cx="1230334" cy="2000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AFC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168" name="">
            <a:extLst xmlns:a="http://schemas.openxmlformats.org/drawingml/2006/main">
              <a:ext uri="{FF2B5EF4-FFF2-40B4-BE49-F238E27FC236}">
                <a16:creationId xmlns:a16="http://schemas.microsoft.com/office/drawing/2014/main" id="{0DA228EA-F60C-423B-8E30-F35BCAB25E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58488" y="3657600"/>
            <a:ext cx="1096984" cy="1047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435" b="0">
                <a:solidFill>
                  <a:srgbClr val="142033"/>
                </a:solidFill>
                <a:latin typeface="Yu Gothic"/>
                <a:ea typeface="Yu Gothic"/>
                <a:cs typeface="Yu Gothic"/>
              </a:defRPr>
            </a:pPr>
            <a:r>
              <a:rPr sz="435" b="0">
                <a:solidFill>
                  <a:srgbClr val="142033"/>
                </a:solidFill>
                <a:latin typeface="Yu Gothic"/>
                <a:ea typeface="Yu Gothic"/>
                <a:cs typeface="Yu Gothic"/>
              </a:rPr>
              <a:t>+/- 0.10 mm</a:t>
            </a:r>
          </a:p>
        </p:txBody>
      </p:sp>
      <p:sp>
        <p:nvSpPr>
          <p:cNvPr id="169" name="">
            <a:extLst xmlns:a="http://schemas.openxmlformats.org/drawingml/2006/main">
              <a:ext uri="{FF2B5EF4-FFF2-40B4-BE49-F238E27FC236}">
                <a16:creationId xmlns:a16="http://schemas.microsoft.com/office/drawing/2014/main" id="{345C7C58-97E1-4FC7-9957-990188AD53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22146" y="3590925"/>
            <a:ext cx="1621804" cy="2000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AFC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170" name="">
            <a:extLst xmlns:a="http://schemas.openxmlformats.org/drawingml/2006/main">
              <a:ext uri="{FF2B5EF4-FFF2-40B4-BE49-F238E27FC236}">
                <a16:creationId xmlns:a16="http://schemas.microsoft.com/office/drawing/2014/main" id="{1CE10C68-EA35-4452-9EB8-6E20895335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8821" y="3657600"/>
            <a:ext cx="1488454" cy="1047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435" b="0">
                <a:solidFill>
                  <a:srgbClr val="142033"/>
                </a:solidFill>
                <a:latin typeface="Yu Gothic"/>
                <a:ea typeface="Yu Gothic"/>
                <a:cs typeface="Yu Gothic"/>
              </a:defRPr>
            </a:pPr>
            <a:r>
              <a:rPr sz="435" b="0">
                <a:solidFill>
                  <a:srgbClr val="142033"/>
                </a:solidFill>
                <a:latin typeface="Yu Gothic"/>
                <a:ea typeface="Yu Gothic"/>
                <a:cs typeface="Yu Gothic"/>
              </a:rPr>
              <a:t>70 mm</a:t>
            </a:r>
          </a:p>
        </p:txBody>
      </p:sp>
      <p:sp>
        <p:nvSpPr>
          <p:cNvPr id="171" name="">
            <a:extLst xmlns:a="http://schemas.openxmlformats.org/drawingml/2006/main">
              <a:ext uri="{FF2B5EF4-FFF2-40B4-BE49-F238E27FC236}">
                <a16:creationId xmlns:a16="http://schemas.microsoft.com/office/drawing/2014/main" id="{E007C0A6-9E09-4637-BC37-4256FC5EE0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3790950"/>
            <a:ext cx="850049" cy="2000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172" name="">
            <a:extLst xmlns:a="http://schemas.openxmlformats.org/drawingml/2006/main">
              <a:ext uri="{FF2B5EF4-FFF2-40B4-BE49-F238E27FC236}">
                <a16:creationId xmlns:a16="http://schemas.microsoft.com/office/drawing/2014/main" id="{3CD5F66F-2523-400A-8D63-D686DCFC93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6725" y="3857625"/>
            <a:ext cx="716699" cy="1047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435" b="1">
                <a:solidFill>
                  <a:srgbClr val="142033"/>
                </a:solidFill>
                <a:latin typeface="Yu Gothic"/>
                <a:ea typeface="Yu Gothic"/>
                <a:cs typeface="Yu Gothic"/>
              </a:defRPr>
            </a:pPr>
            <a:r>
              <a:rPr sz="435" b="1">
                <a:solidFill>
                  <a:srgbClr val="142033"/>
                </a:solidFill>
                <a:latin typeface="Yu Gothic"/>
                <a:ea typeface="Yu Gothic"/>
                <a:cs typeface="Yu Gothic"/>
              </a:rPr>
              <a:t>PFA</a:t>
            </a:r>
          </a:p>
        </p:txBody>
      </p:sp>
      <p:sp>
        <p:nvSpPr>
          <p:cNvPr id="173" name="">
            <a:extLst xmlns:a="http://schemas.openxmlformats.org/drawingml/2006/main">
              <a:ext uri="{FF2B5EF4-FFF2-40B4-BE49-F238E27FC236}">
                <a16:creationId xmlns:a16="http://schemas.microsoft.com/office/drawing/2014/main" id="{744700A6-1A43-4700-97EB-BFA414ECE8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50099" y="3790950"/>
            <a:ext cx="1174410" cy="2000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174" name="">
            <a:extLst xmlns:a="http://schemas.openxmlformats.org/drawingml/2006/main">
              <a:ext uri="{FF2B5EF4-FFF2-40B4-BE49-F238E27FC236}">
                <a16:creationId xmlns:a16="http://schemas.microsoft.com/office/drawing/2014/main" id="{EECA4D6E-3DD9-4109-A06D-04FAEF524B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6774" y="3857625"/>
            <a:ext cx="1041060" cy="1047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435" b="0">
                <a:solidFill>
                  <a:srgbClr val="142033"/>
                </a:solidFill>
                <a:latin typeface="Yu Gothic"/>
                <a:ea typeface="Yu Gothic"/>
                <a:cs typeface="Yu Gothic"/>
              </a:defRPr>
            </a:pPr>
            <a:r>
              <a:rPr sz="435" b="0">
                <a:solidFill>
                  <a:srgbClr val="142033"/>
                </a:solidFill>
                <a:latin typeface="Yu Gothic"/>
                <a:ea typeface="Yu Gothic"/>
                <a:cs typeface="Yu Gothic"/>
              </a:rPr>
              <a:t>12/10 mm</a:t>
            </a:r>
          </a:p>
        </p:txBody>
      </p:sp>
      <p:sp>
        <p:nvSpPr>
          <p:cNvPr id="175" name="">
            <a:extLst xmlns:a="http://schemas.openxmlformats.org/drawingml/2006/main">
              <a:ext uri="{FF2B5EF4-FFF2-40B4-BE49-F238E27FC236}">
                <a16:creationId xmlns:a16="http://schemas.microsoft.com/office/drawing/2014/main" id="{E48F710C-9DA9-40BA-BA36-0AACB8A440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24508" y="3790950"/>
            <a:ext cx="1733652" cy="2000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176" name="">
            <a:extLst xmlns:a="http://schemas.openxmlformats.org/drawingml/2006/main">
              <a:ext uri="{FF2B5EF4-FFF2-40B4-BE49-F238E27FC236}">
                <a16:creationId xmlns:a16="http://schemas.microsoft.com/office/drawing/2014/main" id="{F02CF0D6-0492-43D6-AF05-1E4E3F171C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1183" y="3857625"/>
            <a:ext cx="1600302" cy="1047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435" b="0">
                <a:solidFill>
                  <a:srgbClr val="142033"/>
                </a:solidFill>
                <a:latin typeface="Yu Gothic"/>
                <a:ea typeface="Yu Gothic"/>
                <a:cs typeface="Yu Gothic"/>
              </a:defRPr>
            </a:pPr>
            <a:r>
              <a:rPr sz="435" b="0">
                <a:solidFill>
                  <a:srgbClr val="142033"/>
                </a:solidFill>
                <a:latin typeface="Yu Gothic"/>
                <a:ea typeface="Yu Gothic"/>
                <a:cs typeface="Yu Gothic"/>
              </a:rPr>
              <a:t>30 bar</a:t>
            </a:r>
          </a:p>
        </p:txBody>
      </p:sp>
      <p:sp>
        <p:nvSpPr>
          <p:cNvPr id="177" name="">
            <a:extLst xmlns:a="http://schemas.openxmlformats.org/drawingml/2006/main">
              <a:ext uri="{FF2B5EF4-FFF2-40B4-BE49-F238E27FC236}">
                <a16:creationId xmlns:a16="http://schemas.microsoft.com/office/drawing/2014/main" id="{71590548-483C-493A-B47A-F8A978CE41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58160" y="3790950"/>
            <a:ext cx="1733652" cy="2000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178" name="">
            <a:extLst xmlns:a="http://schemas.openxmlformats.org/drawingml/2006/main">
              <a:ext uri="{FF2B5EF4-FFF2-40B4-BE49-F238E27FC236}">
                <a16:creationId xmlns:a16="http://schemas.microsoft.com/office/drawing/2014/main" id="{FF557EE3-99A3-4329-8A9E-B26B181036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24835" y="3857625"/>
            <a:ext cx="1600302" cy="1047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435" b="0">
                <a:solidFill>
                  <a:srgbClr val="142033"/>
                </a:solidFill>
                <a:latin typeface="Yu Gothic"/>
                <a:ea typeface="Yu Gothic"/>
                <a:cs typeface="Yu Gothic"/>
              </a:defRPr>
            </a:pPr>
            <a:r>
              <a:rPr sz="435" b="0">
                <a:solidFill>
                  <a:srgbClr val="142033"/>
                </a:solidFill>
                <a:latin typeface="Yu Gothic"/>
                <a:ea typeface="Yu Gothic"/>
                <a:cs typeface="Yu Gothic"/>
              </a:rPr>
              <a:t>6.25 bar</a:t>
            </a:r>
          </a:p>
        </p:txBody>
      </p:sp>
      <p:sp>
        <p:nvSpPr>
          <p:cNvPr id="179" name="">
            <a:extLst xmlns:a="http://schemas.openxmlformats.org/drawingml/2006/main">
              <a:ext uri="{FF2B5EF4-FFF2-40B4-BE49-F238E27FC236}">
                <a16:creationId xmlns:a16="http://schemas.microsoft.com/office/drawing/2014/main" id="{488DDF9A-1A22-45DC-81CC-0E52851C6F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91813" y="3790950"/>
            <a:ext cx="1230334" cy="2000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180" name="">
            <a:extLst xmlns:a="http://schemas.openxmlformats.org/drawingml/2006/main">
              <a:ext uri="{FF2B5EF4-FFF2-40B4-BE49-F238E27FC236}">
                <a16:creationId xmlns:a16="http://schemas.microsoft.com/office/drawing/2014/main" id="{2B0C916E-17B4-42AF-AFC0-E685AB9580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58488" y="3857625"/>
            <a:ext cx="1096984" cy="1047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435" b="0">
                <a:solidFill>
                  <a:srgbClr val="142033"/>
                </a:solidFill>
                <a:latin typeface="Yu Gothic"/>
                <a:ea typeface="Yu Gothic"/>
                <a:cs typeface="Yu Gothic"/>
              </a:defRPr>
            </a:pPr>
            <a:r>
              <a:rPr sz="435" b="0">
                <a:solidFill>
                  <a:srgbClr val="142033"/>
                </a:solidFill>
                <a:latin typeface="Yu Gothic"/>
                <a:ea typeface="Yu Gothic"/>
                <a:cs typeface="Yu Gothic"/>
              </a:rPr>
              <a:t>+/- 0.10 mm</a:t>
            </a:r>
          </a:p>
        </p:txBody>
      </p:sp>
      <p:sp>
        <p:nvSpPr>
          <p:cNvPr id="181" name="">
            <a:extLst xmlns:a="http://schemas.openxmlformats.org/drawingml/2006/main">
              <a:ext uri="{FF2B5EF4-FFF2-40B4-BE49-F238E27FC236}">
                <a16:creationId xmlns:a16="http://schemas.microsoft.com/office/drawing/2014/main" id="{8E3EB63E-D7E7-4BC3-8510-8203B7144B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22146" y="3790950"/>
            <a:ext cx="1621804" cy="2000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182" name="">
            <a:extLst xmlns:a="http://schemas.openxmlformats.org/drawingml/2006/main">
              <a:ext uri="{FF2B5EF4-FFF2-40B4-BE49-F238E27FC236}">
                <a16:creationId xmlns:a16="http://schemas.microsoft.com/office/drawing/2014/main" id="{1A4295E4-9CBE-41FD-A407-829C9D2D3C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8821" y="3857625"/>
            <a:ext cx="1488454" cy="1047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435" b="0">
                <a:solidFill>
                  <a:srgbClr val="142033"/>
                </a:solidFill>
                <a:latin typeface="Yu Gothic"/>
                <a:ea typeface="Yu Gothic"/>
                <a:cs typeface="Yu Gothic"/>
              </a:defRPr>
            </a:pPr>
            <a:r>
              <a:rPr sz="435" b="0">
                <a:solidFill>
                  <a:srgbClr val="142033"/>
                </a:solidFill>
                <a:latin typeface="Yu Gothic"/>
                <a:ea typeface="Yu Gothic"/>
                <a:cs typeface="Yu Gothic"/>
              </a:rPr>
              <a:t>105 mm</a:t>
            </a:r>
          </a:p>
        </p:txBody>
      </p:sp>
      <p:sp>
        <p:nvSpPr>
          <p:cNvPr id="183" name="">
            <a:extLst xmlns:a="http://schemas.openxmlformats.org/drawingml/2006/main">
              <a:ext uri="{FF2B5EF4-FFF2-40B4-BE49-F238E27FC236}">
                <a16:creationId xmlns:a16="http://schemas.microsoft.com/office/drawing/2014/main" id="{24FF7381-0F7A-4967-AF48-E2B24FD92D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3990975"/>
            <a:ext cx="850049" cy="2000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AFC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184" name="">
            <a:extLst xmlns:a="http://schemas.openxmlformats.org/drawingml/2006/main">
              <a:ext uri="{FF2B5EF4-FFF2-40B4-BE49-F238E27FC236}">
                <a16:creationId xmlns:a16="http://schemas.microsoft.com/office/drawing/2014/main" id="{68A05C62-D93B-4085-B021-7A0FE23B5E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6725" y="4057650"/>
            <a:ext cx="716699" cy="1047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435" b="1">
                <a:solidFill>
                  <a:srgbClr val="142033"/>
                </a:solidFill>
                <a:latin typeface="Yu Gothic"/>
                <a:ea typeface="Yu Gothic"/>
                <a:cs typeface="Yu Gothic"/>
              </a:defRPr>
            </a:pPr>
            <a:r>
              <a:rPr sz="435" b="1">
                <a:solidFill>
                  <a:srgbClr val="142033"/>
                </a:solidFill>
                <a:latin typeface="Yu Gothic"/>
                <a:ea typeface="Yu Gothic"/>
                <a:cs typeface="Yu Gothic"/>
              </a:rPr>
              <a:t>PFA</a:t>
            </a:r>
          </a:p>
        </p:txBody>
      </p:sp>
      <p:sp>
        <p:nvSpPr>
          <p:cNvPr id="185" name="">
            <a:extLst xmlns:a="http://schemas.openxmlformats.org/drawingml/2006/main">
              <a:ext uri="{FF2B5EF4-FFF2-40B4-BE49-F238E27FC236}">
                <a16:creationId xmlns:a16="http://schemas.microsoft.com/office/drawing/2014/main" id="{02176623-AF84-43E7-9F73-2F28031F36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50099" y="3990975"/>
            <a:ext cx="1174410" cy="2000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AFC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186" name="">
            <a:extLst xmlns:a="http://schemas.openxmlformats.org/drawingml/2006/main">
              <a:ext uri="{FF2B5EF4-FFF2-40B4-BE49-F238E27FC236}">
                <a16:creationId xmlns:a16="http://schemas.microsoft.com/office/drawing/2014/main" id="{4478C464-1955-4D38-A9A8-1A13D0D4E8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6774" y="4057650"/>
            <a:ext cx="1041060" cy="1047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435" b="0">
                <a:solidFill>
                  <a:srgbClr val="142033"/>
                </a:solidFill>
                <a:latin typeface="Yu Gothic"/>
                <a:ea typeface="Yu Gothic"/>
                <a:cs typeface="Yu Gothic"/>
              </a:defRPr>
            </a:pPr>
            <a:r>
              <a:rPr sz="435" b="0">
                <a:solidFill>
                  <a:srgbClr val="142033"/>
                </a:solidFill>
                <a:latin typeface="Yu Gothic"/>
                <a:ea typeface="Yu Gothic"/>
                <a:cs typeface="Yu Gothic"/>
              </a:rPr>
              <a:t>14/12 mm</a:t>
            </a:r>
          </a:p>
        </p:txBody>
      </p:sp>
      <p:sp>
        <p:nvSpPr>
          <p:cNvPr id="187" name="">
            <a:extLst xmlns:a="http://schemas.openxmlformats.org/drawingml/2006/main">
              <a:ext uri="{FF2B5EF4-FFF2-40B4-BE49-F238E27FC236}">
                <a16:creationId xmlns:a16="http://schemas.microsoft.com/office/drawing/2014/main" id="{925149AF-347E-46F3-BB97-25C1699ECF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24508" y="3990975"/>
            <a:ext cx="1733652" cy="2000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AFC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188" name="">
            <a:extLst xmlns:a="http://schemas.openxmlformats.org/drawingml/2006/main">
              <a:ext uri="{FF2B5EF4-FFF2-40B4-BE49-F238E27FC236}">
                <a16:creationId xmlns:a16="http://schemas.microsoft.com/office/drawing/2014/main" id="{51D8754D-DEEE-44F9-B390-0DFE3EB304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1183" y="4057650"/>
            <a:ext cx="1600302" cy="1047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435" b="0">
                <a:solidFill>
                  <a:srgbClr val="142033"/>
                </a:solidFill>
                <a:latin typeface="Yu Gothic"/>
                <a:ea typeface="Yu Gothic"/>
                <a:cs typeface="Yu Gothic"/>
              </a:defRPr>
            </a:pPr>
            <a:r>
              <a:rPr sz="435" b="0">
                <a:solidFill>
                  <a:srgbClr val="142033"/>
                </a:solidFill>
                <a:latin typeface="Yu Gothic"/>
                <a:ea typeface="Yu Gothic"/>
                <a:cs typeface="Yu Gothic"/>
              </a:rPr>
              <a:t>24 bar</a:t>
            </a:r>
          </a:p>
        </p:txBody>
      </p:sp>
      <p:sp>
        <p:nvSpPr>
          <p:cNvPr id="189" name="">
            <a:extLst xmlns:a="http://schemas.openxmlformats.org/drawingml/2006/main">
              <a:ext uri="{FF2B5EF4-FFF2-40B4-BE49-F238E27FC236}">
                <a16:creationId xmlns:a16="http://schemas.microsoft.com/office/drawing/2014/main" id="{E5A0A6A3-99E2-4D81-83C0-67AF3DD487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58160" y="3990975"/>
            <a:ext cx="1733652" cy="2000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AFC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190" name="">
            <a:extLst xmlns:a="http://schemas.openxmlformats.org/drawingml/2006/main">
              <a:ext uri="{FF2B5EF4-FFF2-40B4-BE49-F238E27FC236}">
                <a16:creationId xmlns:a16="http://schemas.microsoft.com/office/drawing/2014/main" id="{EBF26CFE-FBF9-43A0-B2DF-1CA8161332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24835" y="4057650"/>
            <a:ext cx="1600302" cy="1047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435" b="0">
                <a:solidFill>
                  <a:srgbClr val="142033"/>
                </a:solidFill>
                <a:latin typeface="Yu Gothic"/>
                <a:ea typeface="Yu Gothic"/>
                <a:cs typeface="Yu Gothic"/>
              </a:defRPr>
            </a:pPr>
            <a:r>
              <a:rPr sz="435" b="0">
                <a:solidFill>
                  <a:srgbClr val="142033"/>
                </a:solidFill>
                <a:latin typeface="Yu Gothic"/>
                <a:ea typeface="Yu Gothic"/>
                <a:cs typeface="Yu Gothic"/>
              </a:rPr>
              <a:t>5.5 bar</a:t>
            </a:r>
          </a:p>
        </p:txBody>
      </p:sp>
      <p:sp>
        <p:nvSpPr>
          <p:cNvPr id="191" name="">
            <a:extLst xmlns:a="http://schemas.openxmlformats.org/drawingml/2006/main">
              <a:ext uri="{FF2B5EF4-FFF2-40B4-BE49-F238E27FC236}">
                <a16:creationId xmlns:a16="http://schemas.microsoft.com/office/drawing/2014/main" id="{6D125FAC-50BF-482A-B4FB-DFE922E439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91813" y="3990975"/>
            <a:ext cx="1230334" cy="2000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AFC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192" name="">
            <a:extLst xmlns:a="http://schemas.openxmlformats.org/drawingml/2006/main">
              <a:ext uri="{FF2B5EF4-FFF2-40B4-BE49-F238E27FC236}">
                <a16:creationId xmlns:a16="http://schemas.microsoft.com/office/drawing/2014/main" id="{09A40208-D8CB-4EC1-8FFA-6E36141771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58488" y="4057650"/>
            <a:ext cx="1096984" cy="1047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435" b="0">
                <a:solidFill>
                  <a:srgbClr val="142033"/>
                </a:solidFill>
                <a:latin typeface="Yu Gothic"/>
                <a:ea typeface="Yu Gothic"/>
                <a:cs typeface="Yu Gothic"/>
              </a:defRPr>
            </a:pPr>
            <a:r>
              <a:rPr sz="435" b="0">
                <a:solidFill>
                  <a:srgbClr val="142033"/>
                </a:solidFill>
                <a:latin typeface="Yu Gothic"/>
                <a:ea typeface="Yu Gothic"/>
                <a:cs typeface="Yu Gothic"/>
              </a:rPr>
              <a:t>+/- 0.10 mm</a:t>
            </a:r>
          </a:p>
        </p:txBody>
      </p:sp>
      <p:sp>
        <p:nvSpPr>
          <p:cNvPr id="193" name="">
            <a:extLst xmlns:a="http://schemas.openxmlformats.org/drawingml/2006/main">
              <a:ext uri="{FF2B5EF4-FFF2-40B4-BE49-F238E27FC236}">
                <a16:creationId xmlns:a16="http://schemas.microsoft.com/office/drawing/2014/main" id="{188F3E38-2794-41F4-A55E-0C3FE67315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22146" y="3990975"/>
            <a:ext cx="1621804" cy="2000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AFC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194" name="">
            <a:extLst xmlns:a="http://schemas.openxmlformats.org/drawingml/2006/main">
              <a:ext uri="{FF2B5EF4-FFF2-40B4-BE49-F238E27FC236}">
                <a16:creationId xmlns:a16="http://schemas.microsoft.com/office/drawing/2014/main" id="{C0BFD8B0-40F8-4462-90FF-7F240D47DA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8821" y="4057650"/>
            <a:ext cx="1488454" cy="1047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435" b="0">
                <a:solidFill>
                  <a:srgbClr val="142033"/>
                </a:solidFill>
                <a:latin typeface="Yu Gothic"/>
                <a:ea typeface="Yu Gothic"/>
                <a:cs typeface="Yu Gothic"/>
              </a:defRPr>
            </a:pPr>
            <a:r>
              <a:rPr sz="435" b="0">
                <a:solidFill>
                  <a:srgbClr val="142033"/>
                </a:solidFill>
                <a:latin typeface="Yu Gothic"/>
                <a:ea typeface="Yu Gothic"/>
                <a:cs typeface="Yu Gothic"/>
              </a:rPr>
              <a:t>140 mm</a:t>
            </a:r>
          </a:p>
        </p:txBody>
      </p:sp>
      <p:sp>
        <p:nvSpPr>
          <p:cNvPr id="195" name="">
            <a:extLst xmlns:a="http://schemas.openxmlformats.org/drawingml/2006/main">
              <a:ext uri="{FF2B5EF4-FFF2-40B4-BE49-F238E27FC236}">
                <a16:creationId xmlns:a16="http://schemas.microsoft.com/office/drawing/2014/main" id="{86F47070-64CA-4772-9A0B-02847B1341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4191000"/>
            <a:ext cx="850049" cy="2000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196" name="">
            <a:extLst xmlns:a="http://schemas.openxmlformats.org/drawingml/2006/main">
              <a:ext uri="{FF2B5EF4-FFF2-40B4-BE49-F238E27FC236}">
                <a16:creationId xmlns:a16="http://schemas.microsoft.com/office/drawing/2014/main" id="{2A9A6F2F-F27D-405B-9F55-D7279D0230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6725" y="4257675"/>
            <a:ext cx="716699" cy="1047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435" b="1">
                <a:solidFill>
                  <a:srgbClr val="142033"/>
                </a:solidFill>
                <a:latin typeface="Yu Gothic"/>
                <a:ea typeface="Yu Gothic"/>
                <a:cs typeface="Yu Gothic"/>
              </a:defRPr>
            </a:pPr>
            <a:r>
              <a:rPr sz="435" b="1">
                <a:solidFill>
                  <a:srgbClr val="142033"/>
                </a:solidFill>
                <a:latin typeface="Yu Gothic"/>
                <a:ea typeface="Yu Gothic"/>
                <a:cs typeface="Yu Gothic"/>
              </a:rPr>
              <a:t>PFA</a:t>
            </a:r>
          </a:p>
        </p:txBody>
      </p:sp>
      <p:sp>
        <p:nvSpPr>
          <p:cNvPr id="197" name="">
            <a:extLst xmlns:a="http://schemas.openxmlformats.org/drawingml/2006/main">
              <a:ext uri="{FF2B5EF4-FFF2-40B4-BE49-F238E27FC236}">
                <a16:creationId xmlns:a16="http://schemas.microsoft.com/office/drawing/2014/main" id="{659E3904-71BD-44D2-8096-BBFC8D854C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50099" y="4191000"/>
            <a:ext cx="1174410" cy="2000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198" name="">
            <a:extLst xmlns:a="http://schemas.openxmlformats.org/drawingml/2006/main">
              <a:ext uri="{FF2B5EF4-FFF2-40B4-BE49-F238E27FC236}">
                <a16:creationId xmlns:a16="http://schemas.microsoft.com/office/drawing/2014/main" id="{B88E2044-999B-4F22-B33A-9799D5356A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6774" y="4257675"/>
            <a:ext cx="1041060" cy="1047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435" b="0">
                <a:solidFill>
                  <a:srgbClr val="142033"/>
                </a:solidFill>
                <a:latin typeface="Yu Gothic"/>
                <a:ea typeface="Yu Gothic"/>
                <a:cs typeface="Yu Gothic"/>
              </a:defRPr>
            </a:pPr>
            <a:r>
              <a:rPr sz="435" b="0">
                <a:solidFill>
                  <a:srgbClr val="142033"/>
                </a:solidFill>
                <a:latin typeface="Yu Gothic"/>
                <a:ea typeface="Yu Gothic"/>
                <a:cs typeface="Yu Gothic"/>
              </a:rPr>
              <a:t>16/14 mm</a:t>
            </a:r>
          </a:p>
        </p:txBody>
      </p:sp>
      <p:sp>
        <p:nvSpPr>
          <p:cNvPr id="199" name="">
            <a:extLst xmlns:a="http://schemas.openxmlformats.org/drawingml/2006/main">
              <a:ext uri="{FF2B5EF4-FFF2-40B4-BE49-F238E27FC236}">
                <a16:creationId xmlns:a16="http://schemas.microsoft.com/office/drawing/2014/main" id="{A84E31A1-E9AA-4E03-BFAD-243A200552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24508" y="4191000"/>
            <a:ext cx="1733652" cy="2000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200" name="">
            <a:extLst xmlns:a="http://schemas.openxmlformats.org/drawingml/2006/main">
              <a:ext uri="{FF2B5EF4-FFF2-40B4-BE49-F238E27FC236}">
                <a16:creationId xmlns:a16="http://schemas.microsoft.com/office/drawing/2014/main" id="{F250C9BB-42C3-44F6-B348-C06F19F089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1183" y="4257675"/>
            <a:ext cx="1600302" cy="1047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435" b="0">
                <a:solidFill>
                  <a:srgbClr val="142033"/>
                </a:solidFill>
                <a:latin typeface="Yu Gothic"/>
                <a:ea typeface="Yu Gothic"/>
                <a:cs typeface="Yu Gothic"/>
              </a:defRPr>
            </a:pPr>
            <a:r>
              <a:rPr sz="435" b="0">
                <a:solidFill>
                  <a:srgbClr val="142033"/>
                </a:solidFill>
                <a:latin typeface="Yu Gothic"/>
                <a:ea typeface="Yu Gothic"/>
                <a:cs typeface="Yu Gothic"/>
              </a:rPr>
              <a:t>18 bar</a:t>
            </a:r>
          </a:p>
        </p:txBody>
      </p:sp>
      <p:sp>
        <p:nvSpPr>
          <p:cNvPr id="201" name="">
            <a:extLst xmlns:a="http://schemas.openxmlformats.org/drawingml/2006/main">
              <a:ext uri="{FF2B5EF4-FFF2-40B4-BE49-F238E27FC236}">
                <a16:creationId xmlns:a16="http://schemas.microsoft.com/office/drawing/2014/main" id="{59CD2EDB-F5A3-4791-B0A9-CDB844BF59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58160" y="4191000"/>
            <a:ext cx="1733652" cy="2000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202" name="">
            <a:extLst xmlns:a="http://schemas.openxmlformats.org/drawingml/2006/main">
              <a:ext uri="{FF2B5EF4-FFF2-40B4-BE49-F238E27FC236}">
                <a16:creationId xmlns:a16="http://schemas.microsoft.com/office/drawing/2014/main" id="{2C079675-A388-430D-87FF-2546A06781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24835" y="4257675"/>
            <a:ext cx="1600302" cy="1047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435" b="0">
                <a:solidFill>
                  <a:srgbClr val="142033"/>
                </a:solidFill>
                <a:latin typeface="Yu Gothic"/>
                <a:ea typeface="Yu Gothic"/>
                <a:cs typeface="Yu Gothic"/>
              </a:defRPr>
            </a:pPr>
            <a:r>
              <a:rPr sz="435" b="0">
                <a:solidFill>
                  <a:srgbClr val="142033"/>
                </a:solidFill>
                <a:latin typeface="Yu Gothic"/>
                <a:ea typeface="Yu Gothic"/>
                <a:cs typeface="Yu Gothic"/>
              </a:rPr>
              <a:t>4.5 bar</a:t>
            </a:r>
          </a:p>
        </p:txBody>
      </p:sp>
      <p:sp>
        <p:nvSpPr>
          <p:cNvPr id="203" name="">
            <a:extLst xmlns:a="http://schemas.openxmlformats.org/drawingml/2006/main">
              <a:ext uri="{FF2B5EF4-FFF2-40B4-BE49-F238E27FC236}">
                <a16:creationId xmlns:a16="http://schemas.microsoft.com/office/drawing/2014/main" id="{AC1FCFC3-9C42-42BA-AAC2-3AAE11C403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91813" y="4191000"/>
            <a:ext cx="1230334" cy="2000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204" name="">
            <a:extLst xmlns:a="http://schemas.openxmlformats.org/drawingml/2006/main">
              <a:ext uri="{FF2B5EF4-FFF2-40B4-BE49-F238E27FC236}">
                <a16:creationId xmlns:a16="http://schemas.microsoft.com/office/drawing/2014/main" id="{6FF8A46E-75FB-4F26-A1B8-674F137453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58488" y="4257675"/>
            <a:ext cx="1096984" cy="1047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435" b="0">
                <a:solidFill>
                  <a:srgbClr val="142033"/>
                </a:solidFill>
                <a:latin typeface="Yu Gothic"/>
                <a:ea typeface="Yu Gothic"/>
                <a:cs typeface="Yu Gothic"/>
              </a:defRPr>
            </a:pPr>
            <a:r>
              <a:rPr sz="435" b="0">
                <a:solidFill>
                  <a:srgbClr val="142033"/>
                </a:solidFill>
                <a:latin typeface="Yu Gothic"/>
                <a:ea typeface="Yu Gothic"/>
                <a:cs typeface="Yu Gothic"/>
              </a:rPr>
              <a:t>+/- 0.10 mm</a:t>
            </a:r>
          </a:p>
        </p:txBody>
      </p:sp>
      <p:sp>
        <p:nvSpPr>
          <p:cNvPr id="205" name="">
            <a:extLst xmlns:a="http://schemas.openxmlformats.org/drawingml/2006/main">
              <a:ext uri="{FF2B5EF4-FFF2-40B4-BE49-F238E27FC236}">
                <a16:creationId xmlns:a16="http://schemas.microsoft.com/office/drawing/2014/main" id="{9929EA2E-FE1D-42D3-A78D-3D5F3FF29D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22146" y="4191000"/>
            <a:ext cx="1621804" cy="2000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206" name="">
            <a:extLst xmlns:a="http://schemas.openxmlformats.org/drawingml/2006/main">
              <a:ext uri="{FF2B5EF4-FFF2-40B4-BE49-F238E27FC236}">
                <a16:creationId xmlns:a16="http://schemas.microsoft.com/office/drawing/2014/main" id="{9C40566A-D8D1-45E7-8FD3-4268141C05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8821" y="4257675"/>
            <a:ext cx="1488454" cy="1047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435" b="0">
                <a:solidFill>
                  <a:srgbClr val="142033"/>
                </a:solidFill>
                <a:latin typeface="Yu Gothic"/>
                <a:ea typeface="Yu Gothic"/>
                <a:cs typeface="Yu Gothic"/>
              </a:defRPr>
            </a:pPr>
            <a:r>
              <a:rPr sz="435" b="0">
                <a:solidFill>
                  <a:srgbClr val="142033"/>
                </a:solidFill>
                <a:latin typeface="Yu Gothic"/>
                <a:ea typeface="Yu Gothic"/>
                <a:cs typeface="Yu Gothic"/>
              </a:rPr>
              <a:t>140 mm</a:t>
            </a:r>
          </a:p>
        </p:txBody>
      </p:sp>
      <p:sp>
        <p:nvSpPr>
          <p:cNvPr id="207" name="">
            <a:extLst xmlns:a="http://schemas.openxmlformats.org/drawingml/2006/main">
              <a:ext uri="{FF2B5EF4-FFF2-40B4-BE49-F238E27FC236}">
                <a16:creationId xmlns:a16="http://schemas.microsoft.com/office/drawing/2014/main" id="{A32F8F7C-A704-4296-9CC4-1B2C350F30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4438650"/>
            <a:ext cx="8096250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540" b="0">
                <a:solidFill>
                  <a:srgbClr val="047857"/>
                </a:solidFill>
                <a:latin typeface="Yu Gothic"/>
                <a:ea typeface="Yu Gothic"/>
                <a:cs typeface="Yu Gothic"/>
              </a:defRPr>
            </a:pPr>
            <a:r>
              <a:rPr sz="540" b="0">
                <a:solidFill>
                  <a:srgbClr val="047857"/>
                </a:solidFill>
                <a:latin typeface="Yu Gothic"/>
                <a:ea typeface="Yu Gothic"/>
                <a:cs typeface="Yu Gothic"/>
              </a:rPr>
              <a:t>圧力値は23 deg C基準の参考値であり、使用温度が上がると低下する場合があります。 参考規格: 適用可能な場合 ASTM D3295 PTFE、ASTM D3307 PFA。</a:t>
            </a:r>
          </a:p>
        </p:txBody>
      </p:sp>
      <p:sp>
        <p:nvSpPr>
          <p:cNvPr id="208" name="">
            <a:extLst xmlns:a="http://schemas.openxmlformats.org/drawingml/2006/main">
              <a:ext uri="{FF2B5EF4-FFF2-40B4-BE49-F238E27FC236}">
                <a16:creationId xmlns:a16="http://schemas.microsoft.com/office/drawing/2014/main" id="{48B28EE0-2BE9-4398-9D25-CF9A61C82D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4810125"/>
            <a:ext cx="80772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D7E2"/>
          </a:solidFill>
          <a:ln xmlns:a="http://schemas.openxmlformats.org/drawingml/2006/main" w="0">
            <a:solidFill>
              <a:srgbClr val="C9D7E2"/>
            </a:solidFill>
            <a:prstDash val="solid"/>
          </a:ln>
        </p:spPr>
      </p:sp>
      <p:sp>
        <p:nvSpPr>
          <p:cNvPr id="209" name="">
            <a:extLst xmlns:a="http://schemas.openxmlformats.org/drawingml/2006/main">
              <a:ext uri="{FF2B5EF4-FFF2-40B4-BE49-F238E27FC236}">
                <a16:creationId xmlns:a16="http://schemas.microsoft.com/office/drawing/2014/main" id="{93EC2C37-2F2E-425C-BE75-A093CBA96E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4895850"/>
            <a:ext cx="5905500" cy="1238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525" b="0">
                <a:solidFill>
                  <a:srgbClr val="607085"/>
                </a:solidFill>
                <a:latin typeface="Yu Gothic"/>
                <a:ea typeface="Yu Gothic"/>
                <a:cs typeface="Yu Gothic"/>
              </a:defRPr>
            </a:pPr>
            <a:r>
              <a:rPr sz="525" b="0">
                <a:solidFill>
                  <a:srgbClr val="607085"/>
                </a:solidFill>
                <a:latin typeface="Yu Gothic"/>
                <a:ea typeface="Yu Gothic"/>
                <a:cs typeface="Yu Gothic"/>
              </a:rPr>
              <a:t>Pure-Flon フッ素樹脂チューブカタログ - RFQ reference, 2026-06-04</a:t>
            </a:r>
          </a:p>
        </p:txBody>
      </p:sp>
      <p:sp>
        <p:nvSpPr>
          <p:cNvPr id="210" name="">
            <a:extLst xmlns:a="http://schemas.openxmlformats.org/drawingml/2006/main">
              <a:ext uri="{FF2B5EF4-FFF2-40B4-BE49-F238E27FC236}">
                <a16:creationId xmlns:a16="http://schemas.microsoft.com/office/drawing/2014/main" id="{FFEBC325-4CC3-474C-9FC9-6F8F92CDA6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0" y="4895850"/>
            <a:ext cx="419100" cy="1238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r">
              <a:defRPr sz="525" b="0">
                <a:solidFill>
                  <a:srgbClr val="607085"/>
                </a:solidFill>
                <a:latin typeface="Aptos"/>
                <a:ea typeface="Aptos"/>
                <a:cs typeface="Aptos"/>
              </a:defRPr>
            </a:pPr>
            <a:r>
              <a:rPr sz="525" b="0">
                <a:solidFill>
                  <a:srgbClr val="607085"/>
                </a:solidFill>
                <a:latin typeface="Aptos"/>
                <a:ea typeface="Aptos"/>
                <a:cs typeface="Aptos"/>
              </a:rPr>
              <a:t>6</a:t>
            </a:r>
          </a:p>
        </p:txBody>
      </p:sp>
    </p:spTree>
    <p:extLst>
      <p:ext uri="{BB962C8B-B14F-4D97-AF65-F5344CB8AC3E}">
        <p14:creationId xmlns:p14="http://schemas.microsoft.com/office/powerpoint/2010/main" val="1101359591"/>
      </p:ext>
    </p:extLst>
  </p:cSld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1059253E-4BBF-49BE-A72B-CB718CBAA4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266700"/>
            <a:ext cx="3714750" cy="171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600" b="1">
                <a:solidFill>
                  <a:srgbClr val="0F6B83"/>
                </a:solidFill>
                <a:latin typeface="Yu Gothic"/>
                <a:ea typeface="Yu Gothic"/>
                <a:cs typeface="Yu Gothic"/>
              </a:defRPr>
            </a:pPr>
            <a:r>
              <a:rPr sz="600" b="1">
                <a:solidFill>
                  <a:srgbClr val="0F6B83"/>
                </a:solidFill>
                <a:latin typeface="Yu Gothic"/>
                <a:ea typeface="Yu Gothic"/>
                <a:cs typeface="Yu Gothic"/>
              </a:rPr>
              <a:t>PTFE/PFA インチ系圧力参考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95332FC1-8857-4F11-89A5-D59AEAC008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419100"/>
            <a:ext cx="6572250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0B172A"/>
                </a:solidFill>
                <a:latin typeface="Yu Gothic"/>
                <a:ea typeface="Yu Gothic"/>
                <a:cs typeface="Yu Gothic"/>
              </a:defRPr>
            </a:pPr>
            <a:r>
              <a:rPr sz="1875" b="1">
                <a:solidFill>
                  <a:srgbClr val="0B172A"/>
                </a:solidFill>
                <a:latin typeface="Yu Gothic"/>
                <a:ea typeface="Yu Gothic"/>
                <a:cs typeface="Yu Gothic"/>
              </a:rPr>
              <a:t>PTFE/PFA インチ系圧力参考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651AAEF8-F6C3-42B0-B1C8-AD9BF31595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3850" y="1181100"/>
            <a:ext cx="910318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DF4F7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A3D5C8F4-F9AA-47AF-AD21-B7EEA3C567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0525" y="1247775"/>
            <a:ext cx="776968" cy="304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488" b="1">
                <a:solidFill>
                  <a:srgbClr val="0B172A"/>
                </a:solidFill>
                <a:latin typeface="Yu Gothic"/>
                <a:ea typeface="Yu Gothic"/>
                <a:cs typeface="Yu Gothic"/>
              </a:defRPr>
            </a:pPr>
            <a:r>
              <a:rPr sz="488" b="1">
                <a:solidFill>
                  <a:srgbClr val="0B172A"/>
                </a:solidFill>
                <a:latin typeface="Yu Gothic"/>
                <a:ea typeface="Yu Gothic"/>
                <a:cs typeface="Yu Gothic"/>
              </a:rPr>
              <a:t>外径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D7EE8A67-65E3-4929-B15F-B12D1B11F1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34168" y="1181100"/>
            <a:ext cx="849630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DF4F7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EEF331EC-90C7-4793-8F47-DA0864E853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00843" y="1247775"/>
            <a:ext cx="716280" cy="304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488" b="1">
                <a:solidFill>
                  <a:srgbClr val="0B172A"/>
                </a:solidFill>
                <a:latin typeface="Yu Gothic"/>
                <a:ea typeface="Yu Gothic"/>
                <a:cs typeface="Yu Gothic"/>
              </a:defRPr>
            </a:pPr>
            <a:r>
              <a:rPr sz="488" b="1">
                <a:solidFill>
                  <a:srgbClr val="0B172A"/>
                </a:solidFill>
                <a:latin typeface="Yu Gothic"/>
                <a:ea typeface="Yu Gothic"/>
                <a:cs typeface="Yu Gothic"/>
              </a:rPr>
              <a:t>肉厚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55024002-CEA9-40DF-B85C-9C542419C5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83798" y="1181100"/>
            <a:ext cx="1432233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DF4F7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82C38C7D-23AE-46B6-9947-0CC5F8BD72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150473" y="1247775"/>
            <a:ext cx="1298883" cy="304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488" b="1">
                <a:solidFill>
                  <a:srgbClr val="0B172A"/>
                </a:solidFill>
                <a:latin typeface="Yu Gothic"/>
                <a:ea typeface="Yu Gothic"/>
                <a:cs typeface="Yu Gothic"/>
              </a:defRPr>
            </a:pPr>
            <a:r>
              <a:rPr sz="488" b="1">
                <a:solidFill>
                  <a:srgbClr val="0B172A"/>
                </a:solidFill>
                <a:latin typeface="Yu Gothic"/>
                <a:ea typeface="Yu Gothic"/>
                <a:cs typeface="Yu Gothic"/>
              </a:rPr>
              <a:t>OD/ID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721D2294-D70B-45AB-B197-516E6AD02C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16031" y="1181100"/>
            <a:ext cx="1213757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DF4F7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3381CD3F-600D-485D-B646-234136595B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82706" y="1247775"/>
            <a:ext cx="1080407" cy="304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488" b="1">
                <a:solidFill>
                  <a:srgbClr val="0B172A"/>
                </a:solidFill>
                <a:latin typeface="Yu Gothic"/>
                <a:ea typeface="Yu Gothic"/>
                <a:cs typeface="Yu Gothic"/>
              </a:defRPr>
            </a:pPr>
            <a:r>
              <a:rPr sz="488" b="1">
                <a:solidFill>
                  <a:srgbClr val="0B172A"/>
                </a:solidFill>
                <a:latin typeface="Yu Gothic"/>
                <a:ea typeface="Yu Gothic"/>
                <a:cs typeface="Yu Gothic"/>
              </a:rPr>
              <a:t>破裂圧力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5D299A11-3176-494E-88BA-E30271304A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29788" y="1181100"/>
            <a:ext cx="1213757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DF4F7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5081FC8C-4CA0-4EC4-B339-15FA038C61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96463" y="1247775"/>
            <a:ext cx="1080407" cy="304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488" b="1">
                <a:solidFill>
                  <a:srgbClr val="0B172A"/>
                </a:solidFill>
                <a:latin typeface="Yu Gothic"/>
                <a:ea typeface="Yu Gothic"/>
                <a:cs typeface="Yu Gothic"/>
              </a:defRPr>
            </a:pPr>
            <a:r>
              <a:rPr sz="488" b="1">
                <a:solidFill>
                  <a:srgbClr val="0B172A"/>
                </a:solidFill>
                <a:latin typeface="Yu Gothic"/>
                <a:ea typeface="Yu Gothic"/>
                <a:cs typeface="Yu Gothic"/>
              </a:rPr>
              <a:t>使用圧力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C96D65E8-5986-454A-91FE-0317EBFD9C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546" y="1181100"/>
            <a:ext cx="1116657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DF4F7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F60C7FAF-FA43-4E34-B2B0-4C3C487D51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10221" y="1247775"/>
            <a:ext cx="983307" cy="304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488" b="1">
                <a:solidFill>
                  <a:srgbClr val="0B172A"/>
                </a:solidFill>
                <a:latin typeface="Yu Gothic"/>
                <a:ea typeface="Yu Gothic"/>
                <a:cs typeface="Yu Gothic"/>
              </a:defRPr>
            </a:pPr>
            <a:r>
              <a:rPr sz="488" b="1">
                <a:solidFill>
                  <a:srgbClr val="0B172A"/>
                </a:solidFill>
                <a:latin typeface="Yu Gothic"/>
                <a:ea typeface="Yu Gothic"/>
                <a:cs typeface="Yu Gothic"/>
              </a:rPr>
              <a:t>公差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B2A8A075-A584-42D4-9364-4225FDCD3B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60202" y="1181100"/>
            <a:ext cx="1759948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DF4F7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EB334B6C-347C-43F3-AC67-D27693577A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26877" y="1247775"/>
            <a:ext cx="1626598" cy="304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488" b="1">
                <a:solidFill>
                  <a:srgbClr val="0B172A"/>
                </a:solidFill>
                <a:latin typeface="Yu Gothic"/>
                <a:ea typeface="Yu Gothic"/>
                <a:cs typeface="Yu Gothic"/>
              </a:defRPr>
            </a:pPr>
            <a:r>
              <a:rPr sz="488" b="1">
                <a:solidFill>
                  <a:srgbClr val="0B172A"/>
                </a:solidFill>
                <a:latin typeface="Yu Gothic"/>
                <a:ea typeface="Yu Gothic"/>
                <a:cs typeface="Yu Gothic"/>
              </a:rPr>
              <a:t>最小曲げ半径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8D6ED8E4-6F77-43F8-A3BA-E5C5FBD6D9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3850" y="1581150"/>
            <a:ext cx="910318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AFC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1547A18C-69F9-4733-A7E8-19B3278E08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0525" y="1647825"/>
            <a:ext cx="776968" cy="304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540" b="1">
                <a:solidFill>
                  <a:srgbClr val="142033"/>
                </a:solidFill>
                <a:latin typeface="Yu Gothic"/>
                <a:ea typeface="Yu Gothic"/>
                <a:cs typeface="Yu Gothic"/>
              </a:defRPr>
            </a:pPr>
            <a:r>
              <a:rPr sz="540" b="1">
                <a:solidFill>
                  <a:srgbClr val="142033"/>
                </a:solidFill>
                <a:latin typeface="Yu Gothic"/>
                <a:ea typeface="Yu Gothic"/>
                <a:cs typeface="Yu Gothic"/>
              </a:rPr>
              <a:t>1/4"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70C55A6C-E698-4DB9-BE95-96A60FCE55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34168" y="1581150"/>
            <a:ext cx="849630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AFC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D08DA76B-7301-4160-91C9-8AFD22FFD7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00843" y="1647825"/>
            <a:ext cx="716280" cy="304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540" b="0">
                <a:solidFill>
                  <a:srgbClr val="142033"/>
                </a:solidFill>
                <a:latin typeface="Yu Gothic"/>
                <a:ea typeface="Yu Gothic"/>
                <a:cs typeface="Yu Gothic"/>
              </a:defRPr>
            </a:pPr>
            <a:r>
              <a:rPr sz="540" b="0">
                <a:solidFill>
                  <a:srgbClr val="142033"/>
                </a:solidFill>
                <a:latin typeface="Yu Gothic"/>
                <a:ea typeface="Yu Gothic"/>
                <a:cs typeface="Yu Gothic"/>
              </a:rPr>
              <a:t>1.2T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A9B7B8A1-F50E-48FA-897C-22A846411E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83798" y="1581150"/>
            <a:ext cx="1432233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AFC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7DD28621-153F-451D-8269-63D98358BF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150473" y="1647825"/>
            <a:ext cx="1298883" cy="304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540" b="0">
                <a:solidFill>
                  <a:srgbClr val="142033"/>
                </a:solidFill>
                <a:latin typeface="Yu Gothic"/>
                <a:ea typeface="Yu Gothic"/>
                <a:cs typeface="Yu Gothic"/>
              </a:defRPr>
            </a:pPr>
            <a:r>
              <a:rPr sz="540" b="0">
                <a:solidFill>
                  <a:srgbClr val="142033"/>
                </a:solidFill>
                <a:latin typeface="Yu Gothic"/>
                <a:ea typeface="Yu Gothic"/>
                <a:cs typeface="Yu Gothic"/>
              </a:rPr>
              <a:t>6.35/3.96 mm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37AC1209-8C74-4635-8CFE-CCC772B78A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16031" y="1581150"/>
            <a:ext cx="1213757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AFC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A0A9BB1F-D529-4835-9DE6-CB5C5778FC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82706" y="1647825"/>
            <a:ext cx="1080407" cy="304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540" b="0">
                <a:solidFill>
                  <a:srgbClr val="142033"/>
                </a:solidFill>
                <a:latin typeface="Yu Gothic"/>
                <a:ea typeface="Yu Gothic"/>
                <a:cs typeface="Yu Gothic"/>
              </a:defRPr>
            </a:pPr>
            <a:r>
              <a:rPr sz="540" b="0">
                <a:solidFill>
                  <a:srgbClr val="142033"/>
                </a:solidFill>
                <a:latin typeface="Yu Gothic"/>
                <a:ea typeface="Yu Gothic"/>
                <a:cs typeface="Yu Gothic"/>
              </a:rPr>
              <a:t>120 bar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5316E06F-9F92-4B9F-8045-BB4F1BA5BA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29788" y="1581150"/>
            <a:ext cx="1213757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AFC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545FF010-98CB-4380-8680-350088F1DF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96463" y="1647825"/>
            <a:ext cx="1080407" cy="304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540" b="0">
                <a:solidFill>
                  <a:srgbClr val="142033"/>
                </a:solidFill>
                <a:latin typeface="Yu Gothic"/>
                <a:ea typeface="Yu Gothic"/>
                <a:cs typeface="Yu Gothic"/>
              </a:defRPr>
            </a:pPr>
            <a:r>
              <a:rPr sz="540" b="0">
                <a:solidFill>
                  <a:srgbClr val="142033"/>
                </a:solidFill>
                <a:latin typeface="Yu Gothic"/>
                <a:ea typeface="Yu Gothic"/>
                <a:cs typeface="Yu Gothic"/>
              </a:rPr>
              <a:t>30 bar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84BEB7AC-49D5-4B54-BBDF-0355E5EFB7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546" y="1581150"/>
            <a:ext cx="1116657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AFC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D980A418-C7B6-4C27-A13F-6139C52578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10221" y="1647825"/>
            <a:ext cx="983307" cy="304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540" b="0">
                <a:solidFill>
                  <a:srgbClr val="142033"/>
                </a:solidFill>
                <a:latin typeface="Yu Gothic"/>
                <a:ea typeface="Yu Gothic"/>
                <a:cs typeface="Yu Gothic"/>
              </a:defRPr>
            </a:pPr>
            <a:r>
              <a:rPr sz="540" b="0">
                <a:solidFill>
                  <a:srgbClr val="142033"/>
                </a:solidFill>
                <a:latin typeface="Yu Gothic"/>
                <a:ea typeface="Yu Gothic"/>
                <a:cs typeface="Yu Gothic"/>
              </a:rPr>
              <a:t>+/- 0.2 mm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AEFC8508-7DBA-4F3D-93ED-1B2EB84311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60202" y="1581150"/>
            <a:ext cx="1759948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AFC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DBECB902-518B-40AA-8E1F-04513576A7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26877" y="1647825"/>
            <a:ext cx="1626598" cy="304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540" b="0">
                <a:solidFill>
                  <a:srgbClr val="142033"/>
                </a:solidFill>
                <a:latin typeface="Yu Gothic"/>
                <a:ea typeface="Yu Gothic"/>
                <a:cs typeface="Yu Gothic"/>
              </a:defRPr>
            </a:pPr>
            <a:r>
              <a:rPr sz="540" b="0">
                <a:solidFill>
                  <a:srgbClr val="142033"/>
                </a:solidFill>
                <a:latin typeface="Yu Gothic"/>
                <a:ea typeface="Yu Gothic"/>
                <a:cs typeface="Yu Gothic"/>
              </a:rPr>
              <a:t>25 mm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AC3639CE-C27B-43E6-800E-36BACFC4BF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3850" y="1981200"/>
            <a:ext cx="910318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9D928056-18A8-4E70-9A4C-A416B213AD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0525" y="2047875"/>
            <a:ext cx="776968" cy="304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540" b="1">
                <a:solidFill>
                  <a:srgbClr val="142033"/>
                </a:solidFill>
                <a:latin typeface="Yu Gothic"/>
                <a:ea typeface="Yu Gothic"/>
                <a:cs typeface="Yu Gothic"/>
              </a:defRPr>
            </a:pPr>
            <a:r>
              <a:rPr sz="540" b="1">
                <a:solidFill>
                  <a:srgbClr val="142033"/>
                </a:solidFill>
                <a:latin typeface="Yu Gothic"/>
                <a:ea typeface="Yu Gothic"/>
                <a:cs typeface="Yu Gothic"/>
              </a:rPr>
              <a:t>3/8"</a:t>
            </a:r>
          </a:p>
        </p:txBody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358E55D2-D9DF-4260-9033-AF54EBA4DC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34168" y="1981200"/>
            <a:ext cx="849630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31CF8FD4-2578-4C1E-89E9-EACC8533DC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00843" y="2047875"/>
            <a:ext cx="716280" cy="304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540" b="0">
                <a:solidFill>
                  <a:srgbClr val="142033"/>
                </a:solidFill>
                <a:latin typeface="Yu Gothic"/>
                <a:ea typeface="Yu Gothic"/>
                <a:cs typeface="Yu Gothic"/>
              </a:defRPr>
            </a:pPr>
            <a:r>
              <a:rPr sz="540" b="0">
                <a:solidFill>
                  <a:srgbClr val="142033"/>
                </a:solidFill>
                <a:latin typeface="Yu Gothic"/>
                <a:ea typeface="Yu Gothic"/>
                <a:cs typeface="Yu Gothic"/>
              </a:rPr>
              <a:t>1.5T</a:t>
            </a:r>
          </a:p>
        </p:txBody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0DEB6976-0B1C-440A-B612-D8F0228CEC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83798" y="1981200"/>
            <a:ext cx="1432233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C62F29D6-DC20-47BB-BF43-403129408D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150473" y="2047875"/>
            <a:ext cx="1298883" cy="304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540" b="0">
                <a:solidFill>
                  <a:srgbClr val="142033"/>
                </a:solidFill>
                <a:latin typeface="Yu Gothic"/>
                <a:ea typeface="Yu Gothic"/>
                <a:cs typeface="Yu Gothic"/>
              </a:defRPr>
            </a:pPr>
            <a:r>
              <a:rPr sz="540" b="0">
                <a:solidFill>
                  <a:srgbClr val="142033"/>
                </a:solidFill>
                <a:latin typeface="Yu Gothic"/>
                <a:ea typeface="Yu Gothic"/>
                <a:cs typeface="Yu Gothic"/>
              </a:rPr>
              <a:t>9.5/6.5 mm</a:t>
            </a:r>
          </a:p>
        </p:txBody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0FDBCEAD-92AA-42DD-A066-F534A4D8D8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16031" y="1981200"/>
            <a:ext cx="1213757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4B73DDB7-C7CE-4063-A6D0-1715682A69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82706" y="2047875"/>
            <a:ext cx="1080407" cy="304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540" b="0">
                <a:solidFill>
                  <a:srgbClr val="142033"/>
                </a:solidFill>
                <a:latin typeface="Yu Gothic"/>
                <a:ea typeface="Yu Gothic"/>
                <a:cs typeface="Yu Gothic"/>
              </a:defRPr>
            </a:pPr>
            <a:r>
              <a:rPr sz="540" b="0">
                <a:solidFill>
                  <a:srgbClr val="142033"/>
                </a:solidFill>
                <a:latin typeface="Yu Gothic"/>
                <a:ea typeface="Yu Gothic"/>
                <a:cs typeface="Yu Gothic"/>
              </a:rPr>
              <a:t>60 bar</a:t>
            </a:r>
          </a:p>
        </p:txBody>
      </p:sp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9B809C4A-B470-4E26-B40C-E1BBBCB96F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29788" y="1981200"/>
            <a:ext cx="1213757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40" name="">
            <a:extLst xmlns:a="http://schemas.openxmlformats.org/drawingml/2006/main">
              <a:ext uri="{FF2B5EF4-FFF2-40B4-BE49-F238E27FC236}">
                <a16:creationId xmlns:a16="http://schemas.microsoft.com/office/drawing/2014/main" id="{08CBE730-8347-4813-858E-513732F244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96463" y="2047875"/>
            <a:ext cx="1080407" cy="304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540" b="0">
                <a:solidFill>
                  <a:srgbClr val="142033"/>
                </a:solidFill>
                <a:latin typeface="Yu Gothic"/>
                <a:ea typeface="Yu Gothic"/>
                <a:cs typeface="Yu Gothic"/>
              </a:defRPr>
            </a:pPr>
            <a:r>
              <a:rPr sz="540" b="0">
                <a:solidFill>
                  <a:srgbClr val="142033"/>
                </a:solidFill>
                <a:latin typeface="Yu Gothic"/>
                <a:ea typeface="Yu Gothic"/>
                <a:cs typeface="Yu Gothic"/>
              </a:rPr>
              <a:t>8.75 bar</a:t>
            </a:r>
          </a:p>
        </p:txBody>
      </p:sp>
      <p:sp>
        <p:nvSpPr>
          <p:cNvPr id="41" name="">
            <a:extLst xmlns:a="http://schemas.openxmlformats.org/drawingml/2006/main">
              <a:ext uri="{FF2B5EF4-FFF2-40B4-BE49-F238E27FC236}">
                <a16:creationId xmlns:a16="http://schemas.microsoft.com/office/drawing/2014/main" id="{1F2BF9A7-6B57-4F3C-83F0-F796B337E2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546" y="1981200"/>
            <a:ext cx="1116657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42" name="">
            <a:extLst xmlns:a="http://schemas.openxmlformats.org/drawingml/2006/main">
              <a:ext uri="{FF2B5EF4-FFF2-40B4-BE49-F238E27FC236}">
                <a16:creationId xmlns:a16="http://schemas.microsoft.com/office/drawing/2014/main" id="{C7C30598-DD8A-4E48-AEF5-D2AFCC3C49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10221" y="2047875"/>
            <a:ext cx="983307" cy="304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540" b="0">
                <a:solidFill>
                  <a:srgbClr val="142033"/>
                </a:solidFill>
                <a:latin typeface="Yu Gothic"/>
                <a:ea typeface="Yu Gothic"/>
                <a:cs typeface="Yu Gothic"/>
              </a:defRPr>
            </a:pPr>
            <a:r>
              <a:rPr sz="540" b="0">
                <a:solidFill>
                  <a:srgbClr val="142033"/>
                </a:solidFill>
                <a:latin typeface="Yu Gothic"/>
                <a:ea typeface="Yu Gothic"/>
                <a:cs typeface="Yu Gothic"/>
              </a:rPr>
              <a:t>+/- 0.2 mm</a:t>
            </a:r>
          </a:p>
        </p:txBody>
      </p:sp>
      <p:sp>
        <p:nvSpPr>
          <p:cNvPr id="43" name="">
            <a:extLst xmlns:a="http://schemas.openxmlformats.org/drawingml/2006/main">
              <a:ext uri="{FF2B5EF4-FFF2-40B4-BE49-F238E27FC236}">
                <a16:creationId xmlns:a16="http://schemas.microsoft.com/office/drawing/2014/main" id="{015AD6D0-F5BB-44AC-A237-D218EDA4F5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60202" y="1981200"/>
            <a:ext cx="1759948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44" name="">
            <a:extLst xmlns:a="http://schemas.openxmlformats.org/drawingml/2006/main">
              <a:ext uri="{FF2B5EF4-FFF2-40B4-BE49-F238E27FC236}">
                <a16:creationId xmlns:a16="http://schemas.microsoft.com/office/drawing/2014/main" id="{93F41FE6-8D34-4F2D-9A6C-72D456D6C0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26877" y="2047875"/>
            <a:ext cx="1626598" cy="304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540" b="0">
                <a:solidFill>
                  <a:srgbClr val="142033"/>
                </a:solidFill>
                <a:latin typeface="Yu Gothic"/>
                <a:ea typeface="Yu Gothic"/>
                <a:cs typeface="Yu Gothic"/>
              </a:defRPr>
            </a:pPr>
            <a:r>
              <a:rPr sz="540" b="0">
                <a:solidFill>
                  <a:srgbClr val="142033"/>
                </a:solidFill>
                <a:latin typeface="Yu Gothic"/>
                <a:ea typeface="Yu Gothic"/>
                <a:cs typeface="Yu Gothic"/>
              </a:rPr>
              <a:t>40 mm</a:t>
            </a:r>
          </a:p>
        </p:txBody>
      </p:sp>
      <p:sp>
        <p:nvSpPr>
          <p:cNvPr id="45" name="">
            <a:extLst xmlns:a="http://schemas.openxmlformats.org/drawingml/2006/main">
              <a:ext uri="{FF2B5EF4-FFF2-40B4-BE49-F238E27FC236}">
                <a16:creationId xmlns:a16="http://schemas.microsoft.com/office/drawing/2014/main" id="{42941932-22DA-46B6-AF08-9D79FE7843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3850" y="2381250"/>
            <a:ext cx="910318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AFC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46" name="">
            <a:extLst xmlns:a="http://schemas.openxmlformats.org/drawingml/2006/main">
              <a:ext uri="{FF2B5EF4-FFF2-40B4-BE49-F238E27FC236}">
                <a16:creationId xmlns:a16="http://schemas.microsoft.com/office/drawing/2014/main" id="{AB13B215-6873-48AB-A23C-DB64DA897A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0525" y="2447925"/>
            <a:ext cx="776968" cy="304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540" b="1">
                <a:solidFill>
                  <a:srgbClr val="142033"/>
                </a:solidFill>
                <a:latin typeface="Yu Gothic"/>
                <a:ea typeface="Yu Gothic"/>
                <a:cs typeface="Yu Gothic"/>
              </a:defRPr>
            </a:pPr>
            <a:r>
              <a:rPr sz="540" b="1">
                <a:solidFill>
                  <a:srgbClr val="142033"/>
                </a:solidFill>
                <a:latin typeface="Yu Gothic"/>
                <a:ea typeface="Yu Gothic"/>
                <a:cs typeface="Yu Gothic"/>
              </a:rPr>
              <a:t>1/2"</a:t>
            </a:r>
          </a:p>
        </p:txBody>
      </p:sp>
      <p:sp>
        <p:nvSpPr>
          <p:cNvPr id="47" name="">
            <a:extLst xmlns:a="http://schemas.openxmlformats.org/drawingml/2006/main">
              <a:ext uri="{FF2B5EF4-FFF2-40B4-BE49-F238E27FC236}">
                <a16:creationId xmlns:a16="http://schemas.microsoft.com/office/drawing/2014/main" id="{886699BA-400A-41EF-9BCA-DAE676E611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34168" y="2381250"/>
            <a:ext cx="849630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AFC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48" name="">
            <a:extLst xmlns:a="http://schemas.openxmlformats.org/drawingml/2006/main">
              <a:ext uri="{FF2B5EF4-FFF2-40B4-BE49-F238E27FC236}">
                <a16:creationId xmlns:a16="http://schemas.microsoft.com/office/drawing/2014/main" id="{02CE9F0D-13EE-41AF-B26B-E1E3871F6D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00843" y="2447925"/>
            <a:ext cx="716280" cy="304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540" b="0">
                <a:solidFill>
                  <a:srgbClr val="142033"/>
                </a:solidFill>
                <a:latin typeface="Yu Gothic"/>
                <a:ea typeface="Yu Gothic"/>
                <a:cs typeface="Yu Gothic"/>
              </a:defRPr>
            </a:pPr>
            <a:r>
              <a:rPr sz="540" b="0">
                <a:solidFill>
                  <a:srgbClr val="142033"/>
                </a:solidFill>
                <a:latin typeface="Yu Gothic"/>
                <a:ea typeface="Yu Gothic"/>
                <a:cs typeface="Yu Gothic"/>
              </a:rPr>
              <a:t>1.5T</a:t>
            </a:r>
          </a:p>
        </p:txBody>
      </p:sp>
      <p:sp>
        <p:nvSpPr>
          <p:cNvPr id="49" name="">
            <a:extLst xmlns:a="http://schemas.openxmlformats.org/drawingml/2006/main">
              <a:ext uri="{FF2B5EF4-FFF2-40B4-BE49-F238E27FC236}">
                <a16:creationId xmlns:a16="http://schemas.microsoft.com/office/drawing/2014/main" id="{C559D598-3D28-431E-B51E-7F6EF31D81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83798" y="2381250"/>
            <a:ext cx="1432233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AFC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50" name="">
            <a:extLst xmlns:a="http://schemas.openxmlformats.org/drawingml/2006/main">
              <a:ext uri="{FF2B5EF4-FFF2-40B4-BE49-F238E27FC236}">
                <a16:creationId xmlns:a16="http://schemas.microsoft.com/office/drawing/2014/main" id="{066D5C8D-1F91-4762-8819-5AF7B8229A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150473" y="2447925"/>
            <a:ext cx="1298883" cy="304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540" b="0">
                <a:solidFill>
                  <a:srgbClr val="142033"/>
                </a:solidFill>
                <a:latin typeface="Yu Gothic"/>
                <a:ea typeface="Yu Gothic"/>
                <a:cs typeface="Yu Gothic"/>
              </a:defRPr>
            </a:pPr>
            <a:r>
              <a:rPr sz="540" b="0">
                <a:solidFill>
                  <a:srgbClr val="142033"/>
                </a:solidFill>
                <a:latin typeface="Yu Gothic"/>
                <a:ea typeface="Yu Gothic"/>
                <a:cs typeface="Yu Gothic"/>
              </a:rPr>
              <a:t>12.7/9.7 mm</a:t>
            </a:r>
          </a:p>
        </p:txBody>
      </p:sp>
      <p:sp>
        <p:nvSpPr>
          <p:cNvPr id="51" name="">
            <a:extLst xmlns:a="http://schemas.openxmlformats.org/drawingml/2006/main">
              <a:ext uri="{FF2B5EF4-FFF2-40B4-BE49-F238E27FC236}">
                <a16:creationId xmlns:a16="http://schemas.microsoft.com/office/drawing/2014/main" id="{181536EF-97E3-4DA1-9478-DF35F68DEC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16031" y="2381250"/>
            <a:ext cx="1213757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AFC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52" name="">
            <a:extLst xmlns:a="http://schemas.openxmlformats.org/drawingml/2006/main">
              <a:ext uri="{FF2B5EF4-FFF2-40B4-BE49-F238E27FC236}">
                <a16:creationId xmlns:a16="http://schemas.microsoft.com/office/drawing/2014/main" id="{CD95A183-316D-42A7-B12F-C723E231DC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82706" y="2447925"/>
            <a:ext cx="1080407" cy="304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540" b="0">
                <a:solidFill>
                  <a:srgbClr val="142033"/>
                </a:solidFill>
                <a:latin typeface="Yu Gothic"/>
                <a:ea typeface="Yu Gothic"/>
                <a:cs typeface="Yu Gothic"/>
              </a:defRPr>
            </a:pPr>
            <a:r>
              <a:rPr sz="540" b="0">
                <a:solidFill>
                  <a:srgbClr val="142033"/>
                </a:solidFill>
                <a:latin typeface="Yu Gothic"/>
                <a:ea typeface="Yu Gothic"/>
                <a:cs typeface="Yu Gothic"/>
              </a:rPr>
              <a:t>30 bar</a:t>
            </a:r>
          </a:p>
        </p:txBody>
      </p:sp>
      <p:sp>
        <p:nvSpPr>
          <p:cNvPr id="53" name="">
            <a:extLst xmlns:a="http://schemas.openxmlformats.org/drawingml/2006/main">
              <a:ext uri="{FF2B5EF4-FFF2-40B4-BE49-F238E27FC236}">
                <a16:creationId xmlns:a16="http://schemas.microsoft.com/office/drawing/2014/main" id="{5A5B949E-7CDC-4661-82E0-CE99865A36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29788" y="2381250"/>
            <a:ext cx="1213757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AFC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54" name="">
            <a:extLst xmlns:a="http://schemas.openxmlformats.org/drawingml/2006/main">
              <a:ext uri="{FF2B5EF4-FFF2-40B4-BE49-F238E27FC236}">
                <a16:creationId xmlns:a16="http://schemas.microsoft.com/office/drawing/2014/main" id="{53E6C8EE-D7DC-4297-8B03-7D8A040DC2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96463" y="2447925"/>
            <a:ext cx="1080407" cy="304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540" b="0">
                <a:solidFill>
                  <a:srgbClr val="142033"/>
                </a:solidFill>
                <a:latin typeface="Yu Gothic"/>
                <a:ea typeface="Yu Gothic"/>
                <a:cs typeface="Yu Gothic"/>
              </a:defRPr>
            </a:pPr>
            <a:r>
              <a:rPr sz="540" b="0">
                <a:solidFill>
                  <a:srgbClr val="142033"/>
                </a:solidFill>
                <a:latin typeface="Yu Gothic"/>
                <a:ea typeface="Yu Gothic"/>
                <a:cs typeface="Yu Gothic"/>
              </a:rPr>
              <a:t>7.5 bar</a:t>
            </a:r>
          </a:p>
        </p:txBody>
      </p:sp>
      <p:sp>
        <p:nvSpPr>
          <p:cNvPr id="55" name="">
            <a:extLst xmlns:a="http://schemas.openxmlformats.org/drawingml/2006/main">
              <a:ext uri="{FF2B5EF4-FFF2-40B4-BE49-F238E27FC236}">
                <a16:creationId xmlns:a16="http://schemas.microsoft.com/office/drawing/2014/main" id="{480EDA37-54EF-4FB0-B317-D3C7DCF956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546" y="2381250"/>
            <a:ext cx="1116657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AFC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56" name="">
            <a:extLst xmlns:a="http://schemas.openxmlformats.org/drawingml/2006/main">
              <a:ext uri="{FF2B5EF4-FFF2-40B4-BE49-F238E27FC236}">
                <a16:creationId xmlns:a16="http://schemas.microsoft.com/office/drawing/2014/main" id="{CC1F98A9-B18D-4D50-A986-97374D9037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10221" y="2447925"/>
            <a:ext cx="983307" cy="304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540" b="0">
                <a:solidFill>
                  <a:srgbClr val="142033"/>
                </a:solidFill>
                <a:latin typeface="Yu Gothic"/>
                <a:ea typeface="Yu Gothic"/>
                <a:cs typeface="Yu Gothic"/>
              </a:defRPr>
            </a:pPr>
            <a:r>
              <a:rPr sz="540" b="0">
                <a:solidFill>
                  <a:srgbClr val="142033"/>
                </a:solidFill>
                <a:latin typeface="Yu Gothic"/>
                <a:ea typeface="Yu Gothic"/>
                <a:cs typeface="Yu Gothic"/>
              </a:rPr>
              <a:t>+/- 0.2 mm</a:t>
            </a:r>
          </a:p>
        </p:txBody>
      </p:sp>
      <p:sp>
        <p:nvSpPr>
          <p:cNvPr id="57" name="">
            <a:extLst xmlns:a="http://schemas.openxmlformats.org/drawingml/2006/main">
              <a:ext uri="{FF2B5EF4-FFF2-40B4-BE49-F238E27FC236}">
                <a16:creationId xmlns:a16="http://schemas.microsoft.com/office/drawing/2014/main" id="{CFF0199B-253A-4428-98BE-63BD69D7F9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60202" y="2381250"/>
            <a:ext cx="1759948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AFC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58" name="">
            <a:extLst xmlns:a="http://schemas.openxmlformats.org/drawingml/2006/main">
              <a:ext uri="{FF2B5EF4-FFF2-40B4-BE49-F238E27FC236}">
                <a16:creationId xmlns:a16="http://schemas.microsoft.com/office/drawing/2014/main" id="{5B64D4BE-BBB0-4053-BB4F-B1C5F37421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26877" y="2447925"/>
            <a:ext cx="1626598" cy="304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540" b="0">
                <a:solidFill>
                  <a:srgbClr val="142033"/>
                </a:solidFill>
                <a:latin typeface="Yu Gothic"/>
                <a:ea typeface="Yu Gothic"/>
                <a:cs typeface="Yu Gothic"/>
              </a:defRPr>
            </a:pPr>
            <a:r>
              <a:rPr sz="540" b="0">
                <a:solidFill>
                  <a:srgbClr val="142033"/>
                </a:solidFill>
                <a:latin typeface="Yu Gothic"/>
                <a:ea typeface="Yu Gothic"/>
                <a:cs typeface="Yu Gothic"/>
              </a:rPr>
              <a:t>105 mm</a:t>
            </a:r>
          </a:p>
        </p:txBody>
      </p:sp>
      <p:sp>
        <p:nvSpPr>
          <p:cNvPr id="59" name="">
            <a:extLst xmlns:a="http://schemas.openxmlformats.org/drawingml/2006/main">
              <a:ext uri="{FF2B5EF4-FFF2-40B4-BE49-F238E27FC236}">
                <a16:creationId xmlns:a16="http://schemas.microsoft.com/office/drawing/2014/main" id="{F202D2D9-B7B8-4D5F-A8E9-D8FC5701C8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3850" y="2781300"/>
            <a:ext cx="910318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60" name="">
            <a:extLst xmlns:a="http://schemas.openxmlformats.org/drawingml/2006/main">
              <a:ext uri="{FF2B5EF4-FFF2-40B4-BE49-F238E27FC236}">
                <a16:creationId xmlns:a16="http://schemas.microsoft.com/office/drawing/2014/main" id="{BB152057-B7E7-4595-93D6-1D05B487C7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0525" y="2847975"/>
            <a:ext cx="776968" cy="304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540" b="1">
                <a:solidFill>
                  <a:srgbClr val="142033"/>
                </a:solidFill>
                <a:latin typeface="Yu Gothic"/>
                <a:ea typeface="Yu Gothic"/>
                <a:cs typeface="Yu Gothic"/>
              </a:defRPr>
            </a:pPr>
            <a:r>
              <a:rPr sz="540" b="1">
                <a:solidFill>
                  <a:srgbClr val="142033"/>
                </a:solidFill>
                <a:latin typeface="Yu Gothic"/>
                <a:ea typeface="Yu Gothic"/>
                <a:cs typeface="Yu Gothic"/>
              </a:rPr>
              <a:t>3/4"</a:t>
            </a:r>
          </a:p>
        </p:txBody>
      </p:sp>
      <p:sp>
        <p:nvSpPr>
          <p:cNvPr id="61" name="">
            <a:extLst xmlns:a="http://schemas.openxmlformats.org/drawingml/2006/main">
              <a:ext uri="{FF2B5EF4-FFF2-40B4-BE49-F238E27FC236}">
                <a16:creationId xmlns:a16="http://schemas.microsoft.com/office/drawing/2014/main" id="{A6E2A3BB-4140-4F5E-9E0F-09406B8E26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34168" y="2781300"/>
            <a:ext cx="849630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62" name="">
            <a:extLst xmlns:a="http://schemas.openxmlformats.org/drawingml/2006/main">
              <a:ext uri="{FF2B5EF4-FFF2-40B4-BE49-F238E27FC236}">
                <a16:creationId xmlns:a16="http://schemas.microsoft.com/office/drawing/2014/main" id="{6D10C1B3-E05F-4808-B414-8887BFC813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00843" y="2847975"/>
            <a:ext cx="716280" cy="304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540" b="0">
                <a:solidFill>
                  <a:srgbClr val="142033"/>
                </a:solidFill>
                <a:latin typeface="Yu Gothic"/>
                <a:ea typeface="Yu Gothic"/>
                <a:cs typeface="Yu Gothic"/>
              </a:defRPr>
            </a:pPr>
            <a:r>
              <a:rPr sz="540" b="0">
                <a:solidFill>
                  <a:srgbClr val="142033"/>
                </a:solidFill>
                <a:latin typeface="Yu Gothic"/>
                <a:ea typeface="Yu Gothic"/>
                <a:cs typeface="Yu Gothic"/>
              </a:rPr>
              <a:t>1.5T</a:t>
            </a:r>
          </a:p>
        </p:txBody>
      </p:sp>
      <p:sp>
        <p:nvSpPr>
          <p:cNvPr id="63" name="">
            <a:extLst xmlns:a="http://schemas.openxmlformats.org/drawingml/2006/main">
              <a:ext uri="{FF2B5EF4-FFF2-40B4-BE49-F238E27FC236}">
                <a16:creationId xmlns:a16="http://schemas.microsoft.com/office/drawing/2014/main" id="{DEB2D281-F509-4E08-A229-90A4F0766B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83798" y="2781300"/>
            <a:ext cx="1432233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64" name="">
            <a:extLst xmlns:a="http://schemas.openxmlformats.org/drawingml/2006/main">
              <a:ext uri="{FF2B5EF4-FFF2-40B4-BE49-F238E27FC236}">
                <a16:creationId xmlns:a16="http://schemas.microsoft.com/office/drawing/2014/main" id="{B0A6DBEB-4FCC-4566-A2EF-0B48BA24C9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150473" y="2847975"/>
            <a:ext cx="1298883" cy="304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540" b="0">
                <a:solidFill>
                  <a:srgbClr val="142033"/>
                </a:solidFill>
                <a:latin typeface="Yu Gothic"/>
                <a:ea typeface="Yu Gothic"/>
                <a:cs typeface="Yu Gothic"/>
              </a:defRPr>
            </a:pPr>
            <a:r>
              <a:rPr sz="540" b="0">
                <a:solidFill>
                  <a:srgbClr val="142033"/>
                </a:solidFill>
                <a:latin typeface="Yu Gothic"/>
                <a:ea typeface="Yu Gothic"/>
                <a:cs typeface="Yu Gothic"/>
              </a:rPr>
              <a:t>19/16 mm</a:t>
            </a:r>
          </a:p>
        </p:txBody>
      </p:sp>
      <p:sp>
        <p:nvSpPr>
          <p:cNvPr id="65" name="">
            <a:extLst xmlns:a="http://schemas.openxmlformats.org/drawingml/2006/main">
              <a:ext uri="{FF2B5EF4-FFF2-40B4-BE49-F238E27FC236}">
                <a16:creationId xmlns:a16="http://schemas.microsoft.com/office/drawing/2014/main" id="{A00A80E8-52C0-4806-B6D3-6581FC4421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16031" y="2781300"/>
            <a:ext cx="1213757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66" name="">
            <a:extLst xmlns:a="http://schemas.openxmlformats.org/drawingml/2006/main">
              <a:ext uri="{FF2B5EF4-FFF2-40B4-BE49-F238E27FC236}">
                <a16:creationId xmlns:a16="http://schemas.microsoft.com/office/drawing/2014/main" id="{04EB3AF2-C624-4508-8B0E-F8E57B6873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82706" y="2847975"/>
            <a:ext cx="1080407" cy="304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540" b="0">
                <a:solidFill>
                  <a:srgbClr val="142033"/>
                </a:solidFill>
                <a:latin typeface="Yu Gothic"/>
                <a:ea typeface="Yu Gothic"/>
                <a:cs typeface="Yu Gothic"/>
              </a:defRPr>
            </a:pPr>
            <a:r>
              <a:rPr sz="540" b="0">
                <a:solidFill>
                  <a:srgbClr val="142033"/>
                </a:solidFill>
                <a:latin typeface="Yu Gothic"/>
                <a:ea typeface="Yu Gothic"/>
                <a:cs typeface="Yu Gothic"/>
              </a:rPr>
              <a:t>25 bar</a:t>
            </a:r>
          </a:p>
        </p:txBody>
      </p:sp>
      <p:sp>
        <p:nvSpPr>
          <p:cNvPr id="67" name="">
            <a:extLst xmlns:a="http://schemas.openxmlformats.org/drawingml/2006/main">
              <a:ext uri="{FF2B5EF4-FFF2-40B4-BE49-F238E27FC236}">
                <a16:creationId xmlns:a16="http://schemas.microsoft.com/office/drawing/2014/main" id="{D13398BA-54EA-4F03-BEE8-992C42A946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29788" y="2781300"/>
            <a:ext cx="1213757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68" name="">
            <a:extLst xmlns:a="http://schemas.openxmlformats.org/drawingml/2006/main">
              <a:ext uri="{FF2B5EF4-FFF2-40B4-BE49-F238E27FC236}">
                <a16:creationId xmlns:a16="http://schemas.microsoft.com/office/drawing/2014/main" id="{6F613BF5-5FFE-4FA3-9BD2-0A51AC7F98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96463" y="2847975"/>
            <a:ext cx="1080407" cy="304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540" b="0">
                <a:solidFill>
                  <a:srgbClr val="142033"/>
                </a:solidFill>
                <a:latin typeface="Yu Gothic"/>
                <a:ea typeface="Yu Gothic"/>
                <a:cs typeface="Yu Gothic"/>
              </a:defRPr>
            </a:pPr>
            <a:r>
              <a:rPr sz="540" b="0">
                <a:solidFill>
                  <a:srgbClr val="142033"/>
                </a:solidFill>
                <a:latin typeface="Yu Gothic"/>
                <a:ea typeface="Yu Gothic"/>
                <a:cs typeface="Yu Gothic"/>
              </a:rPr>
              <a:t>6.25 bar</a:t>
            </a:r>
          </a:p>
        </p:txBody>
      </p:sp>
      <p:sp>
        <p:nvSpPr>
          <p:cNvPr id="69" name="">
            <a:extLst xmlns:a="http://schemas.openxmlformats.org/drawingml/2006/main">
              <a:ext uri="{FF2B5EF4-FFF2-40B4-BE49-F238E27FC236}">
                <a16:creationId xmlns:a16="http://schemas.microsoft.com/office/drawing/2014/main" id="{EFA6D136-228C-4EBD-B278-DA3DF943F6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546" y="2781300"/>
            <a:ext cx="1116657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70" name="">
            <a:extLst xmlns:a="http://schemas.openxmlformats.org/drawingml/2006/main">
              <a:ext uri="{FF2B5EF4-FFF2-40B4-BE49-F238E27FC236}">
                <a16:creationId xmlns:a16="http://schemas.microsoft.com/office/drawing/2014/main" id="{542569F1-F3EE-49BA-95BB-0471316A70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10221" y="2847975"/>
            <a:ext cx="983307" cy="304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540" b="0">
                <a:solidFill>
                  <a:srgbClr val="142033"/>
                </a:solidFill>
                <a:latin typeface="Yu Gothic"/>
                <a:ea typeface="Yu Gothic"/>
                <a:cs typeface="Yu Gothic"/>
              </a:defRPr>
            </a:pPr>
            <a:r>
              <a:rPr sz="540" b="0">
                <a:solidFill>
                  <a:srgbClr val="142033"/>
                </a:solidFill>
                <a:latin typeface="Yu Gothic"/>
                <a:ea typeface="Yu Gothic"/>
                <a:cs typeface="Yu Gothic"/>
              </a:rPr>
              <a:t>+/- 0.3 mm</a:t>
            </a:r>
          </a:p>
        </p:txBody>
      </p:sp>
      <p:sp>
        <p:nvSpPr>
          <p:cNvPr id="71" name="">
            <a:extLst xmlns:a="http://schemas.openxmlformats.org/drawingml/2006/main">
              <a:ext uri="{FF2B5EF4-FFF2-40B4-BE49-F238E27FC236}">
                <a16:creationId xmlns:a16="http://schemas.microsoft.com/office/drawing/2014/main" id="{D3504BD0-4B50-42F8-89D9-B8277A8EC2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60202" y="2781300"/>
            <a:ext cx="1759948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72" name="">
            <a:extLst xmlns:a="http://schemas.openxmlformats.org/drawingml/2006/main">
              <a:ext uri="{FF2B5EF4-FFF2-40B4-BE49-F238E27FC236}">
                <a16:creationId xmlns:a16="http://schemas.microsoft.com/office/drawing/2014/main" id="{DBF18B95-1A70-43C7-B5CA-84A32C4D39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26877" y="2847975"/>
            <a:ext cx="1626598" cy="304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540" b="0">
                <a:solidFill>
                  <a:srgbClr val="142033"/>
                </a:solidFill>
                <a:latin typeface="Yu Gothic"/>
                <a:ea typeface="Yu Gothic"/>
                <a:cs typeface="Yu Gothic"/>
              </a:defRPr>
            </a:pPr>
            <a:r>
              <a:rPr sz="540" b="0">
                <a:solidFill>
                  <a:srgbClr val="142033"/>
                </a:solidFill>
                <a:latin typeface="Yu Gothic"/>
                <a:ea typeface="Yu Gothic"/>
                <a:cs typeface="Yu Gothic"/>
              </a:rPr>
              <a:t>120 mm</a:t>
            </a:r>
          </a:p>
        </p:txBody>
      </p:sp>
      <p:sp>
        <p:nvSpPr>
          <p:cNvPr id="73" name="">
            <a:extLst xmlns:a="http://schemas.openxmlformats.org/drawingml/2006/main">
              <a:ext uri="{FF2B5EF4-FFF2-40B4-BE49-F238E27FC236}">
                <a16:creationId xmlns:a16="http://schemas.microsoft.com/office/drawing/2014/main" id="{3BF40997-D5D2-4B8B-AC83-77F724D88C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3850" y="3181350"/>
            <a:ext cx="910318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AFC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74" name="">
            <a:extLst xmlns:a="http://schemas.openxmlformats.org/drawingml/2006/main">
              <a:ext uri="{FF2B5EF4-FFF2-40B4-BE49-F238E27FC236}">
                <a16:creationId xmlns:a16="http://schemas.microsoft.com/office/drawing/2014/main" id="{F389330F-FD48-413D-A8C2-E5747E94E6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0525" y="3248025"/>
            <a:ext cx="776968" cy="304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540" b="1">
                <a:solidFill>
                  <a:srgbClr val="142033"/>
                </a:solidFill>
                <a:latin typeface="Yu Gothic"/>
                <a:ea typeface="Yu Gothic"/>
                <a:cs typeface="Yu Gothic"/>
              </a:defRPr>
            </a:pPr>
            <a:r>
              <a:rPr sz="540" b="1">
                <a:solidFill>
                  <a:srgbClr val="142033"/>
                </a:solidFill>
                <a:latin typeface="Yu Gothic"/>
                <a:ea typeface="Yu Gothic"/>
                <a:cs typeface="Yu Gothic"/>
              </a:rPr>
              <a:t>1"</a:t>
            </a:r>
          </a:p>
        </p:txBody>
      </p:sp>
      <p:sp>
        <p:nvSpPr>
          <p:cNvPr id="75" name="">
            <a:extLst xmlns:a="http://schemas.openxmlformats.org/drawingml/2006/main">
              <a:ext uri="{FF2B5EF4-FFF2-40B4-BE49-F238E27FC236}">
                <a16:creationId xmlns:a16="http://schemas.microsoft.com/office/drawing/2014/main" id="{E2880C1C-CD74-4F8E-937E-B2CFFBC171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34168" y="3181350"/>
            <a:ext cx="849630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AFC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76" name="">
            <a:extLst xmlns:a="http://schemas.openxmlformats.org/drawingml/2006/main">
              <a:ext uri="{FF2B5EF4-FFF2-40B4-BE49-F238E27FC236}">
                <a16:creationId xmlns:a16="http://schemas.microsoft.com/office/drawing/2014/main" id="{04B35FF9-411C-4C22-9CCF-EF00202488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00843" y="3248025"/>
            <a:ext cx="716280" cy="304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540" b="0">
                <a:solidFill>
                  <a:srgbClr val="142033"/>
                </a:solidFill>
                <a:latin typeface="Yu Gothic"/>
                <a:ea typeface="Yu Gothic"/>
                <a:cs typeface="Yu Gothic"/>
              </a:defRPr>
            </a:pPr>
            <a:r>
              <a:rPr sz="540" b="0">
                <a:solidFill>
                  <a:srgbClr val="142033"/>
                </a:solidFill>
                <a:latin typeface="Yu Gothic"/>
                <a:ea typeface="Yu Gothic"/>
                <a:cs typeface="Yu Gothic"/>
              </a:rPr>
              <a:t>1.5T</a:t>
            </a:r>
          </a:p>
        </p:txBody>
      </p:sp>
      <p:sp>
        <p:nvSpPr>
          <p:cNvPr id="77" name="">
            <a:extLst xmlns:a="http://schemas.openxmlformats.org/drawingml/2006/main">
              <a:ext uri="{FF2B5EF4-FFF2-40B4-BE49-F238E27FC236}">
                <a16:creationId xmlns:a16="http://schemas.microsoft.com/office/drawing/2014/main" id="{C9607EC3-3BD0-4B8E-9930-3180E4E77B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83798" y="3181350"/>
            <a:ext cx="1432233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AFC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78" name="">
            <a:extLst xmlns:a="http://schemas.openxmlformats.org/drawingml/2006/main">
              <a:ext uri="{FF2B5EF4-FFF2-40B4-BE49-F238E27FC236}">
                <a16:creationId xmlns:a16="http://schemas.microsoft.com/office/drawing/2014/main" id="{1D308B9A-A9C8-46E2-855D-7AE7208CA9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150473" y="3248025"/>
            <a:ext cx="1298883" cy="304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540" b="0">
                <a:solidFill>
                  <a:srgbClr val="142033"/>
                </a:solidFill>
                <a:latin typeface="Yu Gothic"/>
                <a:ea typeface="Yu Gothic"/>
                <a:cs typeface="Yu Gothic"/>
              </a:defRPr>
            </a:pPr>
            <a:r>
              <a:rPr sz="540" b="0">
                <a:solidFill>
                  <a:srgbClr val="142033"/>
                </a:solidFill>
                <a:latin typeface="Yu Gothic"/>
                <a:ea typeface="Yu Gothic"/>
                <a:cs typeface="Yu Gothic"/>
              </a:rPr>
              <a:t>25.4/22.4 mm</a:t>
            </a:r>
          </a:p>
        </p:txBody>
      </p:sp>
      <p:sp>
        <p:nvSpPr>
          <p:cNvPr id="79" name="">
            <a:extLst xmlns:a="http://schemas.openxmlformats.org/drawingml/2006/main">
              <a:ext uri="{FF2B5EF4-FFF2-40B4-BE49-F238E27FC236}">
                <a16:creationId xmlns:a16="http://schemas.microsoft.com/office/drawing/2014/main" id="{F0F03DF3-30E4-442D-98D7-78DEA763C6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16031" y="3181350"/>
            <a:ext cx="1213757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AFC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80" name="">
            <a:extLst xmlns:a="http://schemas.openxmlformats.org/drawingml/2006/main">
              <a:ext uri="{FF2B5EF4-FFF2-40B4-BE49-F238E27FC236}">
                <a16:creationId xmlns:a16="http://schemas.microsoft.com/office/drawing/2014/main" id="{B0F4CB25-1D80-4C03-AF43-FAFEDB21D1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82706" y="3248025"/>
            <a:ext cx="1080407" cy="304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540" b="0">
                <a:solidFill>
                  <a:srgbClr val="142033"/>
                </a:solidFill>
                <a:latin typeface="Yu Gothic"/>
                <a:ea typeface="Yu Gothic"/>
                <a:cs typeface="Yu Gothic"/>
              </a:defRPr>
            </a:pPr>
            <a:r>
              <a:rPr sz="540" b="0">
                <a:solidFill>
                  <a:srgbClr val="142033"/>
                </a:solidFill>
                <a:latin typeface="Yu Gothic"/>
                <a:ea typeface="Yu Gothic"/>
                <a:cs typeface="Yu Gothic"/>
              </a:rPr>
              <a:t>20 bar</a:t>
            </a:r>
          </a:p>
        </p:txBody>
      </p:sp>
      <p:sp>
        <p:nvSpPr>
          <p:cNvPr id="81" name="">
            <a:extLst xmlns:a="http://schemas.openxmlformats.org/drawingml/2006/main">
              <a:ext uri="{FF2B5EF4-FFF2-40B4-BE49-F238E27FC236}">
                <a16:creationId xmlns:a16="http://schemas.microsoft.com/office/drawing/2014/main" id="{7C0F5F9D-D7E9-4781-AC5E-B93A8FD1C8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29788" y="3181350"/>
            <a:ext cx="1213757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AFC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82" name="">
            <a:extLst xmlns:a="http://schemas.openxmlformats.org/drawingml/2006/main">
              <a:ext uri="{FF2B5EF4-FFF2-40B4-BE49-F238E27FC236}">
                <a16:creationId xmlns:a16="http://schemas.microsoft.com/office/drawing/2014/main" id="{94DA9383-95D2-4EDC-88A5-DCCE8C94BA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96463" y="3248025"/>
            <a:ext cx="1080407" cy="304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540" b="0">
                <a:solidFill>
                  <a:srgbClr val="142033"/>
                </a:solidFill>
                <a:latin typeface="Yu Gothic"/>
                <a:ea typeface="Yu Gothic"/>
                <a:cs typeface="Yu Gothic"/>
              </a:defRPr>
            </a:pPr>
            <a:r>
              <a:rPr sz="540" b="0">
                <a:solidFill>
                  <a:srgbClr val="142033"/>
                </a:solidFill>
                <a:latin typeface="Yu Gothic"/>
                <a:ea typeface="Yu Gothic"/>
                <a:cs typeface="Yu Gothic"/>
              </a:rPr>
              <a:t>5.5 bar</a:t>
            </a:r>
          </a:p>
        </p:txBody>
      </p:sp>
      <p:sp>
        <p:nvSpPr>
          <p:cNvPr id="83" name="">
            <a:extLst xmlns:a="http://schemas.openxmlformats.org/drawingml/2006/main">
              <a:ext uri="{FF2B5EF4-FFF2-40B4-BE49-F238E27FC236}">
                <a16:creationId xmlns:a16="http://schemas.microsoft.com/office/drawing/2014/main" id="{D669303F-D623-4D47-88CB-145482A892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546" y="3181350"/>
            <a:ext cx="1116657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AFC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84" name="">
            <a:extLst xmlns:a="http://schemas.openxmlformats.org/drawingml/2006/main">
              <a:ext uri="{FF2B5EF4-FFF2-40B4-BE49-F238E27FC236}">
                <a16:creationId xmlns:a16="http://schemas.microsoft.com/office/drawing/2014/main" id="{ECC5E0AA-EE59-47DE-B301-9EB9EE1019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10221" y="3248025"/>
            <a:ext cx="983307" cy="304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540" b="0">
                <a:solidFill>
                  <a:srgbClr val="142033"/>
                </a:solidFill>
                <a:latin typeface="Yu Gothic"/>
                <a:ea typeface="Yu Gothic"/>
                <a:cs typeface="Yu Gothic"/>
              </a:defRPr>
            </a:pPr>
            <a:r>
              <a:rPr sz="540" b="0">
                <a:solidFill>
                  <a:srgbClr val="142033"/>
                </a:solidFill>
                <a:latin typeface="Yu Gothic"/>
                <a:ea typeface="Yu Gothic"/>
                <a:cs typeface="Yu Gothic"/>
              </a:rPr>
              <a:t>+/- 0.3 mm</a:t>
            </a:r>
          </a:p>
        </p:txBody>
      </p:sp>
      <p:sp>
        <p:nvSpPr>
          <p:cNvPr id="85" name="">
            <a:extLst xmlns:a="http://schemas.openxmlformats.org/drawingml/2006/main">
              <a:ext uri="{FF2B5EF4-FFF2-40B4-BE49-F238E27FC236}">
                <a16:creationId xmlns:a16="http://schemas.microsoft.com/office/drawing/2014/main" id="{BEBB0965-5770-45B3-A5A4-323FFA7DCA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60202" y="3181350"/>
            <a:ext cx="1759948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AFC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86" name="">
            <a:extLst xmlns:a="http://schemas.openxmlformats.org/drawingml/2006/main">
              <a:ext uri="{FF2B5EF4-FFF2-40B4-BE49-F238E27FC236}">
                <a16:creationId xmlns:a16="http://schemas.microsoft.com/office/drawing/2014/main" id="{18B9070A-74D3-4103-9A87-B91B3106F3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26877" y="3248025"/>
            <a:ext cx="1626598" cy="304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540" b="0">
                <a:solidFill>
                  <a:srgbClr val="142033"/>
                </a:solidFill>
                <a:latin typeface="Yu Gothic"/>
                <a:ea typeface="Yu Gothic"/>
                <a:cs typeface="Yu Gothic"/>
              </a:defRPr>
            </a:pPr>
            <a:r>
              <a:rPr sz="540" b="0">
                <a:solidFill>
                  <a:srgbClr val="142033"/>
                </a:solidFill>
                <a:latin typeface="Yu Gothic"/>
                <a:ea typeface="Yu Gothic"/>
                <a:cs typeface="Yu Gothic"/>
              </a:rPr>
              <a:t>430 mm</a:t>
            </a:r>
          </a:p>
        </p:txBody>
      </p:sp>
      <p:sp>
        <p:nvSpPr>
          <p:cNvPr id="87" name="">
            <a:extLst xmlns:a="http://schemas.openxmlformats.org/drawingml/2006/main">
              <a:ext uri="{FF2B5EF4-FFF2-40B4-BE49-F238E27FC236}">
                <a16:creationId xmlns:a16="http://schemas.microsoft.com/office/drawing/2014/main" id="{E508B415-2ADF-49BD-BC91-8D616EB202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3886200"/>
            <a:ext cx="8096250" cy="438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690" b="0">
                <a:solidFill>
                  <a:srgbClr val="607085"/>
                </a:solidFill>
                <a:latin typeface="Yu Gothic"/>
                <a:ea typeface="Yu Gothic"/>
                <a:cs typeface="Yu Gothic"/>
              </a:defRPr>
            </a:pPr>
            <a:r>
              <a:rPr sz="690" b="0">
                <a:solidFill>
                  <a:srgbClr val="607085"/>
                </a:solidFill>
                <a:latin typeface="Yu Gothic"/>
                <a:ea typeface="Yu Gothic"/>
                <a:cs typeface="Yu Gothic"/>
              </a:rPr>
              <a:t>圧力値は23 deg C基準の参考値であり、使用温度が上がると低下する場合があります。</a:t>
            </a:r>
          </a:p>
        </p:txBody>
      </p:sp>
      <p:sp>
        <p:nvSpPr>
          <p:cNvPr id="88" name="">
            <a:extLst xmlns:a="http://schemas.openxmlformats.org/drawingml/2006/main">
              <a:ext uri="{FF2B5EF4-FFF2-40B4-BE49-F238E27FC236}">
                <a16:creationId xmlns:a16="http://schemas.microsoft.com/office/drawing/2014/main" id="{E4CEE8DB-66DF-4513-B9C8-6F47F516D3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4810125"/>
            <a:ext cx="80772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D7E2"/>
          </a:solidFill>
          <a:ln xmlns:a="http://schemas.openxmlformats.org/drawingml/2006/main" w="0">
            <a:solidFill>
              <a:srgbClr val="C9D7E2"/>
            </a:solidFill>
            <a:prstDash val="solid"/>
          </a:ln>
        </p:spPr>
      </p:sp>
      <p:sp>
        <p:nvSpPr>
          <p:cNvPr id="89" name="">
            <a:extLst xmlns:a="http://schemas.openxmlformats.org/drawingml/2006/main">
              <a:ext uri="{FF2B5EF4-FFF2-40B4-BE49-F238E27FC236}">
                <a16:creationId xmlns:a16="http://schemas.microsoft.com/office/drawing/2014/main" id="{770866A2-FBA8-4437-8BA3-86F97F7EEE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4895850"/>
            <a:ext cx="5905500" cy="1238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525" b="0">
                <a:solidFill>
                  <a:srgbClr val="607085"/>
                </a:solidFill>
                <a:latin typeface="Yu Gothic"/>
                <a:ea typeface="Yu Gothic"/>
                <a:cs typeface="Yu Gothic"/>
              </a:defRPr>
            </a:pPr>
            <a:r>
              <a:rPr sz="525" b="0">
                <a:solidFill>
                  <a:srgbClr val="607085"/>
                </a:solidFill>
                <a:latin typeface="Yu Gothic"/>
                <a:ea typeface="Yu Gothic"/>
                <a:cs typeface="Yu Gothic"/>
              </a:rPr>
              <a:t>Pure-Flon フッ素樹脂チューブカタログ - RFQ reference, 2026-06-04</a:t>
            </a:r>
          </a:p>
        </p:txBody>
      </p:sp>
      <p:sp>
        <p:nvSpPr>
          <p:cNvPr id="90" name="">
            <a:extLst xmlns:a="http://schemas.openxmlformats.org/drawingml/2006/main">
              <a:ext uri="{FF2B5EF4-FFF2-40B4-BE49-F238E27FC236}">
                <a16:creationId xmlns:a16="http://schemas.microsoft.com/office/drawing/2014/main" id="{2598851B-23A3-4258-A0EB-045C4796DD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0" y="4895850"/>
            <a:ext cx="419100" cy="1238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r">
              <a:defRPr sz="525" b="0">
                <a:solidFill>
                  <a:srgbClr val="607085"/>
                </a:solidFill>
                <a:latin typeface="Aptos"/>
                <a:ea typeface="Aptos"/>
                <a:cs typeface="Aptos"/>
              </a:defRPr>
            </a:pPr>
            <a:r>
              <a:rPr sz="525" b="0">
                <a:solidFill>
                  <a:srgbClr val="607085"/>
                </a:solidFill>
                <a:latin typeface="Aptos"/>
                <a:ea typeface="Aptos"/>
                <a:cs typeface="Aptos"/>
              </a:rPr>
              <a:t>7</a:t>
            </a:r>
          </a:p>
        </p:txBody>
      </p:sp>
    </p:spTree>
    <p:extLst>
      <p:ext uri="{BB962C8B-B14F-4D97-AF65-F5344CB8AC3E}">
        <p14:creationId xmlns:p14="http://schemas.microsoft.com/office/powerpoint/2010/main" val="1418773428"/>
      </p:ext>
    </p:extLst>
  </p:cSld>
</p:sld>
</file>

<file path=ppt/slides/slide8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8C4CF6A1-1A83-426E-A6CD-A1A9893100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266700"/>
            <a:ext cx="3714750" cy="171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600" b="1">
                <a:solidFill>
                  <a:srgbClr val="0F6B83"/>
                </a:solidFill>
                <a:latin typeface="Yu Gothic"/>
                <a:ea typeface="Yu Gothic"/>
                <a:cs typeface="Yu Gothic"/>
              </a:defRPr>
            </a:pPr>
            <a:r>
              <a:rPr sz="600" b="1">
                <a:solidFill>
                  <a:srgbClr val="0F6B83"/>
                </a:solidFill>
                <a:latin typeface="Yu Gothic"/>
                <a:ea typeface="Yu Gothic"/>
                <a:cs typeface="Yu Gothic"/>
              </a:rPr>
              <a:t>柔軟ホースとカスタム設計コネクター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302B4173-39F7-441C-9D4C-E187596C01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419100"/>
            <a:ext cx="6572250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0B172A"/>
                </a:solidFill>
                <a:latin typeface="Yu Gothic"/>
                <a:ea typeface="Yu Gothic"/>
                <a:cs typeface="Yu Gothic"/>
              </a:defRPr>
            </a:pPr>
            <a:r>
              <a:rPr sz="1875" b="1">
                <a:solidFill>
                  <a:srgbClr val="0B172A"/>
                </a:solidFill>
                <a:latin typeface="Yu Gothic"/>
                <a:ea typeface="Yu Gothic"/>
                <a:cs typeface="Yu Gothic"/>
              </a:rPr>
              <a:t>柔軟ホースとカスタム設計コネクター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EB46D3B5-55C6-4610-9F0B-A644CA29BA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238250"/>
            <a:ext cx="990600" cy="781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DF4F7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27102D54-A283-4883-9E3C-1317945EC2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1304925"/>
            <a:ext cx="857250" cy="685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563" b="1">
                <a:solidFill>
                  <a:srgbClr val="0B172A"/>
                </a:solidFill>
                <a:latin typeface="Yu Gothic"/>
                <a:ea typeface="Yu Gothic"/>
                <a:cs typeface="Yu Gothic"/>
              </a:defRPr>
            </a:pPr>
            <a:r>
              <a:rPr sz="563" b="1">
                <a:solidFill>
                  <a:srgbClr val="0B172A"/>
                </a:solidFill>
                <a:latin typeface="Yu Gothic"/>
                <a:ea typeface="Yu Gothic"/>
                <a:cs typeface="Yu Gothic"/>
              </a:rPr>
              <a:t>経路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0FB43EE9-6A23-4B1F-AE1B-B3FE0A0366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43050" y="1238250"/>
            <a:ext cx="2296391" cy="781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DF4F7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DBC97340-1DC7-417D-AB03-38D043833F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09725" y="1304925"/>
            <a:ext cx="2163041" cy="685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563" b="1">
                <a:solidFill>
                  <a:srgbClr val="0B172A"/>
                </a:solidFill>
                <a:latin typeface="Yu Gothic"/>
                <a:ea typeface="Yu Gothic"/>
                <a:cs typeface="Yu Gothic"/>
              </a:defRPr>
            </a:pPr>
            <a:r>
              <a:rPr sz="563" b="1">
                <a:solidFill>
                  <a:srgbClr val="0B172A"/>
                </a:solidFill>
                <a:latin typeface="Yu Gothic"/>
                <a:ea typeface="Yu Gothic"/>
                <a:cs typeface="Yu Gothic"/>
              </a:rPr>
              <a:t>送付情報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D4939A3C-AD13-40AA-BC67-96BD082C65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39441" y="1238250"/>
            <a:ext cx="1666009" cy="781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DF4F7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4A2C4B97-D7D1-417A-A4D2-B5EC3DB5F4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06116" y="1304925"/>
            <a:ext cx="1532659" cy="685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563" b="1">
                <a:solidFill>
                  <a:srgbClr val="0B172A"/>
                </a:solidFill>
                <a:latin typeface="Yu Gothic"/>
                <a:ea typeface="Yu Gothic"/>
                <a:cs typeface="Yu Gothic"/>
              </a:defRPr>
            </a:pPr>
            <a:r>
              <a:rPr sz="563" b="1">
                <a:solidFill>
                  <a:srgbClr val="0B172A"/>
                </a:solidFill>
                <a:latin typeface="Yu Gothic"/>
                <a:ea typeface="Yu Gothic"/>
                <a:cs typeface="Yu Gothic"/>
              </a:rPr>
              <a:t>確認結果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D407F7FD-A435-43E9-9242-FC1D7BA2B2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2019300"/>
            <a:ext cx="990600" cy="781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AFC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DB99FE61-D01E-4420-9C71-6543D72C26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2085975"/>
            <a:ext cx="857250" cy="685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600" b="1">
                <a:solidFill>
                  <a:srgbClr val="142033"/>
                </a:solidFill>
                <a:latin typeface="Yu Gothic"/>
                <a:ea typeface="Yu Gothic"/>
                <a:cs typeface="Yu Gothic"/>
              </a:defRPr>
            </a:pPr>
            <a:r>
              <a:rPr sz="600" b="1">
                <a:solidFill>
                  <a:srgbClr val="142033"/>
                </a:solidFill>
                <a:latin typeface="Yu Gothic"/>
                <a:ea typeface="Yu Gothic"/>
                <a:cs typeface="Yu Gothic"/>
              </a:rPr>
              <a:t>柔軟ホース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5D859781-7CF7-49C2-9D67-A98986CE3E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43050" y="2019300"/>
            <a:ext cx="2296391" cy="781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AFC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1649949F-C5D2-4408-9253-AF3DCA5EB1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09725" y="2085975"/>
            <a:ext cx="2163041" cy="685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600" b="0">
                <a:solidFill>
                  <a:srgbClr val="142033"/>
                </a:solidFill>
                <a:latin typeface="Yu Gothic"/>
                <a:ea typeface="Yu Gothic"/>
                <a:cs typeface="Yu Gothic"/>
              </a:defRPr>
            </a:pPr>
            <a:r>
              <a:rPr sz="600" b="0">
                <a:solidFill>
                  <a:srgbClr val="142033"/>
                </a:solidFill>
                <a:latin typeface="Yu Gothic"/>
                <a:ea typeface="Yu Gothic"/>
                <a:cs typeface="Yu Gothic"/>
              </a:rPr>
              <a:t>配管形状、曲げ半径、圧力、媒体、接続方式。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06955323-98AB-488C-8DD4-AB340B55E3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39441" y="2019300"/>
            <a:ext cx="1666009" cy="781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AFC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3E130F66-D83D-40B5-B21B-0850A92518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06116" y="2085975"/>
            <a:ext cx="1532659" cy="685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600" b="0">
                <a:solidFill>
                  <a:srgbClr val="142033"/>
                </a:solidFill>
                <a:latin typeface="Yu Gothic"/>
                <a:ea typeface="Yu Gothic"/>
                <a:cs typeface="Yu Gothic"/>
              </a:defRPr>
            </a:pPr>
            <a:r>
              <a:rPr sz="600" b="0">
                <a:solidFill>
                  <a:srgbClr val="142033"/>
                </a:solidFill>
                <a:latin typeface="Yu Gothic"/>
                <a:ea typeface="Yu Gothic"/>
                <a:cs typeface="Yu Gothic"/>
              </a:rPr>
              <a:t>柔軟ホースの適用条件確認。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D2C8AAA9-C015-4ED5-9F2E-BF7778D411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2800350"/>
            <a:ext cx="990600" cy="781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FA1234EC-F36A-4D01-AFF8-C9B3079837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2867025"/>
            <a:ext cx="857250" cy="685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600" b="1">
                <a:solidFill>
                  <a:srgbClr val="142033"/>
                </a:solidFill>
                <a:latin typeface="Yu Gothic"/>
                <a:ea typeface="Yu Gothic"/>
                <a:cs typeface="Yu Gothic"/>
              </a:defRPr>
            </a:pPr>
            <a:r>
              <a:rPr sz="600" b="1">
                <a:solidFill>
                  <a:srgbClr val="142033"/>
                </a:solidFill>
                <a:latin typeface="Yu Gothic"/>
                <a:ea typeface="Yu Gothic"/>
                <a:cs typeface="Yu Gothic"/>
              </a:rPr>
              <a:t>カスタム設計コネクター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CE5024B8-2781-45AF-8D98-65A39D0106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43050" y="2800350"/>
            <a:ext cx="2296391" cy="781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F9008315-D5E0-4452-BAD7-4C60DA64A8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09725" y="2867025"/>
            <a:ext cx="2163041" cy="685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600" b="0">
                <a:solidFill>
                  <a:srgbClr val="142033"/>
                </a:solidFill>
                <a:latin typeface="Yu Gothic"/>
                <a:ea typeface="Yu Gothic"/>
                <a:cs typeface="Yu Gothic"/>
              </a:defRPr>
            </a:pPr>
            <a:r>
              <a:rPr sz="600" b="0">
                <a:solidFill>
                  <a:srgbClr val="142033"/>
                </a:solidFill>
                <a:latin typeface="Yu Gothic"/>
                <a:ea typeface="Yu Gothic"/>
                <a:cs typeface="Yu Gothic"/>
              </a:rPr>
              <a:t>チューブ接続条件。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D533241A-F186-440F-BDA8-DA738FB1F4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39441" y="2800350"/>
            <a:ext cx="1666009" cy="781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51653DF5-DCD6-4BB7-B51F-F9CFAE2477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06116" y="2867025"/>
            <a:ext cx="1532659" cy="685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600" b="0">
                <a:solidFill>
                  <a:srgbClr val="142033"/>
                </a:solidFill>
                <a:latin typeface="Yu Gothic"/>
                <a:ea typeface="Yu Gothic"/>
                <a:cs typeface="Yu Gothic"/>
              </a:defRPr>
            </a:pPr>
            <a:r>
              <a:rPr sz="600" b="0">
                <a:solidFill>
                  <a:srgbClr val="142033"/>
                </a:solidFill>
                <a:latin typeface="Yu Gothic"/>
                <a:ea typeface="Yu Gothic"/>
                <a:cs typeface="Yu Gothic"/>
              </a:rPr>
              <a:t>カスタムコネクター確認。</a:t>
            </a:r>
          </a:p>
        </p:txBody>
      </p:sp>
      <p:pic>
        <p:nvPicPr>
          <p:cNvPr id="21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8dc7364ca6ed4ad5"/>
          <a:srcRect xmlns:a="http://schemas.openxmlformats.org/drawingml/2006/main" l="5649" t="0" r="5649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5829300" y="1238250"/>
            <a:ext cx="2762250" cy="1752600"/>
          </a:xfrm>
          <a:prstGeom xmlns:a="http://schemas.openxmlformats.org/drawingml/2006/main" prst="rect">
            <a:avLst/>
          </a:prstGeom>
        </p:spPr>
      </p:pic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44EE0C64-3C1E-4C1C-9A15-09A971C5D9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3543300"/>
            <a:ext cx="8039100" cy="552450"/>
          </a:xfrm>
          <a:prstGeom xmlns:a="http://schemas.openxmlformats.org/drawingml/2006/main" prst="roundRect">
            <a:avLst>
              <a:gd name="adj" fmla="val 13793"/>
            </a:avLst>
          </a:prstGeom>
          <a:solidFill xmlns:a="http://schemas.openxmlformats.org/drawingml/2006/main">
            <a:srgbClr val="EEF8FA"/>
          </a:solidFill>
          <a:ln xmlns:a="http://schemas.openxmlformats.org/drawingml/2006/main" w="9525">
            <a:solidFill>
              <a:srgbClr val="8DDCE8"/>
            </a:solidFill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C3EBE229-E15C-4145-89FF-9B147DEDA7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3733800"/>
            <a:ext cx="7524750" cy="171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750" b="1">
                <a:solidFill>
                  <a:srgbClr val="0F6B83"/>
                </a:solidFill>
                <a:latin typeface="Yu Gothic"/>
                <a:ea typeface="Yu Gothic"/>
                <a:cs typeface="Yu Gothic"/>
              </a:defRPr>
            </a:pPr>
            <a:r>
              <a:rPr sz="750" b="1">
                <a:solidFill>
                  <a:srgbClr val="0F6B83"/>
                </a:solidFill>
                <a:latin typeface="Yu Gothic"/>
                <a:ea typeface="Yu Gothic"/>
                <a:cs typeface="Yu Gothic"/>
              </a:rPr>
              <a:t>RFQはpure-flon.com/quoteから送信し、上記チェックリストを添えてください。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45BBFBEF-796D-4A2C-9BFA-C093DB7F37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4810125"/>
            <a:ext cx="80772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D7E2"/>
          </a:solidFill>
          <a:ln xmlns:a="http://schemas.openxmlformats.org/drawingml/2006/main" w="0">
            <a:solidFill>
              <a:srgbClr val="C9D7E2"/>
            </a:solidFill>
            <a:prstDash val="solid"/>
          </a:ln>
        </p:spPr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3B8A026A-CD71-4A72-AFB8-61DA182268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4895850"/>
            <a:ext cx="5905500" cy="1238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525" b="0">
                <a:solidFill>
                  <a:srgbClr val="607085"/>
                </a:solidFill>
                <a:latin typeface="Yu Gothic"/>
                <a:ea typeface="Yu Gothic"/>
                <a:cs typeface="Yu Gothic"/>
              </a:defRPr>
            </a:pPr>
            <a:r>
              <a:rPr sz="525" b="0">
                <a:solidFill>
                  <a:srgbClr val="607085"/>
                </a:solidFill>
                <a:latin typeface="Yu Gothic"/>
                <a:ea typeface="Yu Gothic"/>
                <a:cs typeface="Yu Gothic"/>
              </a:rPr>
              <a:t>Pure-Flon フッ素樹脂チューブカタログ - RFQ reference, 2026-06-04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8FAB1EE6-86DE-4FE8-A659-FFFBB85876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0" y="4895850"/>
            <a:ext cx="419100" cy="1238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r">
              <a:defRPr sz="525" b="0">
                <a:solidFill>
                  <a:srgbClr val="607085"/>
                </a:solidFill>
                <a:latin typeface="Aptos"/>
                <a:ea typeface="Aptos"/>
                <a:cs typeface="Aptos"/>
              </a:defRPr>
            </a:pPr>
            <a:r>
              <a:rPr sz="525" b="0">
                <a:solidFill>
                  <a:srgbClr val="607085"/>
                </a:solidFill>
                <a:latin typeface="Aptos"/>
                <a:ea typeface="Aptos"/>
                <a:cs typeface="Aptos"/>
              </a:rPr>
              <a:t>8</a:t>
            </a:r>
          </a:p>
        </p:txBody>
      </p:sp>
    </p:spTree>
    <p:extLst>
      <p:ext uri="{BB962C8B-B14F-4D97-AF65-F5344CB8AC3E}">
        <p14:creationId xmlns:p14="http://schemas.microsoft.com/office/powerpoint/2010/main" val="1423398019"/>
      </p:ext>
    </p:extLst>
  </p:cSld>
</p:sld>
</file>

<file path=ppt/slides/slide9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566AE0DA-C26A-4484-9B4B-957F4BCC71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266700"/>
            <a:ext cx="3714750" cy="171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600" b="1">
                <a:solidFill>
                  <a:srgbClr val="0F6B83"/>
                </a:solidFill>
                <a:latin typeface="Yu Gothic"/>
                <a:ea typeface="Yu Gothic"/>
                <a:cs typeface="Yu Gothic"/>
              </a:defRPr>
            </a:pPr>
            <a:r>
              <a:rPr sz="600" b="1">
                <a:solidFill>
                  <a:srgbClr val="0F6B83"/>
                </a:solidFill>
                <a:latin typeface="Yu Gothic"/>
                <a:ea typeface="Yu Gothic"/>
                <a:cs typeface="Yu Gothic"/>
              </a:rPr>
              <a:t>RFQチェックリスト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60BAFEDD-C83C-4D6F-90B1-C399A2DF01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419100"/>
            <a:ext cx="6572250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0B172A"/>
                </a:solidFill>
                <a:latin typeface="Yu Gothic"/>
                <a:ea typeface="Yu Gothic"/>
                <a:cs typeface="Yu Gothic"/>
              </a:defRPr>
            </a:pPr>
            <a:r>
              <a:rPr sz="1875" b="1">
                <a:solidFill>
                  <a:srgbClr val="0B172A"/>
                </a:solidFill>
                <a:latin typeface="Yu Gothic"/>
                <a:ea typeface="Yu Gothic"/>
                <a:cs typeface="Yu Gothic"/>
              </a:rPr>
              <a:t>RFQチェックリスト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E77752E8-DA08-4FCF-82C3-FA87E33A7C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123950"/>
            <a:ext cx="1901952" cy="428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DF4F7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2CAA75E8-8A3D-4A99-A3D7-98B87CA5FC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6275" y="1190625"/>
            <a:ext cx="1768602" cy="3333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563" b="1">
                <a:solidFill>
                  <a:srgbClr val="0B172A"/>
                </a:solidFill>
                <a:latin typeface="Yu Gothic"/>
                <a:ea typeface="Yu Gothic"/>
                <a:cs typeface="Yu Gothic"/>
              </a:defRPr>
            </a:pPr>
            <a:r>
              <a:rPr sz="563" b="1">
                <a:solidFill>
                  <a:srgbClr val="0B172A"/>
                </a:solidFill>
                <a:latin typeface="Yu Gothic"/>
                <a:ea typeface="Yu Gothic"/>
                <a:cs typeface="Yu Gothic"/>
              </a:rPr>
              <a:t>必須入力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1C934736-D905-46B2-9B8F-F62C7300CF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11552" y="1123950"/>
            <a:ext cx="6022848" cy="428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DF4F7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1BB8AE87-BA4F-4F10-BDAB-8683370B52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78227" y="1190625"/>
            <a:ext cx="5889498" cy="3333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563" b="1">
                <a:solidFill>
                  <a:srgbClr val="0B172A"/>
                </a:solidFill>
                <a:latin typeface="Yu Gothic"/>
                <a:ea typeface="Yu Gothic"/>
                <a:cs typeface="Yu Gothic"/>
              </a:defRPr>
            </a:pPr>
            <a:r>
              <a:rPr sz="563" b="1">
                <a:solidFill>
                  <a:srgbClr val="0B172A"/>
                </a:solidFill>
                <a:latin typeface="Yu Gothic"/>
                <a:ea typeface="Yu Gothic"/>
                <a:cs typeface="Yu Gothic"/>
              </a:rPr>
              <a:t>記入例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F30D7CB3-92BC-403A-B624-562614790E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552575"/>
            <a:ext cx="1901952" cy="428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AFC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A919AFFA-D232-4D31-9A04-230951D1F2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6275" y="1619250"/>
            <a:ext cx="1768602" cy="3333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600" b="1">
                <a:solidFill>
                  <a:srgbClr val="142033"/>
                </a:solidFill>
                <a:latin typeface="Yu Gothic"/>
                <a:ea typeface="Yu Gothic"/>
                <a:cs typeface="Yu Gothic"/>
              </a:defRPr>
            </a:pPr>
            <a:r>
              <a:rPr sz="600" b="1">
                <a:solidFill>
                  <a:srgbClr val="142033"/>
                </a:solidFill>
                <a:latin typeface="Yu Gothic"/>
                <a:ea typeface="Yu Gothic"/>
                <a:cs typeface="Yu Gothic"/>
              </a:rPr>
              <a:t>使用環境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AF3AF38F-2021-47C8-8A3A-B2B82130B7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11552" y="1552575"/>
            <a:ext cx="6022848" cy="428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AFC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3DA8CAA6-0DB4-4DAA-81F4-242099BA72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78227" y="1619250"/>
            <a:ext cx="5889498" cy="3333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600" b="0">
                <a:solidFill>
                  <a:srgbClr val="142033"/>
                </a:solidFill>
                <a:latin typeface="Yu Gothic"/>
                <a:ea typeface="Yu Gothic"/>
                <a:cs typeface="Yu Gothic"/>
              </a:defRPr>
            </a:pPr>
            <a:r>
              <a:rPr sz="600" b="0">
                <a:solidFill>
                  <a:srgbClr val="142033"/>
                </a:solidFill>
                <a:latin typeface="Yu Gothic"/>
                <a:ea typeface="Yu Gothic"/>
                <a:cs typeface="Yu Gothic"/>
              </a:rPr>
              <a:t>化学媒体、温度、圧力、連続/間欠運転条件。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396DE46F-7614-47D8-8213-B34CA7CF25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981200"/>
            <a:ext cx="1901952" cy="428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564E6E8F-474B-49A9-80C3-81731086A0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6275" y="2047875"/>
            <a:ext cx="1768602" cy="3333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600" b="1">
                <a:solidFill>
                  <a:srgbClr val="142033"/>
                </a:solidFill>
                <a:latin typeface="Yu Gothic"/>
                <a:ea typeface="Yu Gothic"/>
                <a:cs typeface="Yu Gothic"/>
              </a:defRPr>
            </a:pPr>
            <a:r>
              <a:rPr sz="600" b="1">
                <a:solidFill>
                  <a:srgbClr val="142033"/>
                </a:solidFill>
                <a:latin typeface="Yu Gothic"/>
                <a:ea typeface="Yu Gothic"/>
                <a:cs typeface="Yu Gothic"/>
              </a:rPr>
              <a:t>寸法目標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41E3F590-D885-480E-8CE1-649EEB1F66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11552" y="1981200"/>
            <a:ext cx="6022848" cy="428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3DE3EF96-4129-4C53-A0DC-42B051C1C2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78227" y="2047875"/>
            <a:ext cx="5889498" cy="3333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600" b="0">
                <a:solidFill>
                  <a:srgbClr val="142033"/>
                </a:solidFill>
                <a:latin typeface="Yu Gothic"/>
                <a:ea typeface="Yu Gothic"/>
                <a:cs typeface="Yu Gothic"/>
              </a:defRPr>
            </a:pPr>
            <a:r>
              <a:rPr sz="600" b="0">
                <a:solidFill>
                  <a:srgbClr val="142033"/>
                </a:solidFill>
                <a:latin typeface="Yu Gothic"/>
                <a:ea typeface="Yu Gothic"/>
                <a:cs typeface="Yu Gothic"/>
              </a:rPr>
              <a:t>ID、OD、肉厚、公差、長さ、最小曲げ半径、数量。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56C0FA1C-4B0D-41F7-B6F3-8E2927D0FC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409825"/>
            <a:ext cx="1901952" cy="428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AFC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4491606B-DFE0-411A-80BE-EC581EDD3A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6275" y="2476500"/>
            <a:ext cx="1768602" cy="3333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600" b="1">
                <a:solidFill>
                  <a:srgbClr val="142033"/>
                </a:solidFill>
                <a:latin typeface="Yu Gothic"/>
                <a:ea typeface="Yu Gothic"/>
                <a:cs typeface="Yu Gothic"/>
              </a:defRPr>
            </a:pPr>
            <a:r>
              <a:rPr sz="600" b="1">
                <a:solidFill>
                  <a:srgbClr val="142033"/>
                </a:solidFill>
                <a:latin typeface="Yu Gothic"/>
                <a:ea typeface="Yu Gothic"/>
                <a:cs typeface="Yu Gothic"/>
              </a:rPr>
              <a:t>材料シグナル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AF806CAB-66F3-47BB-A95A-26888C90E7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11552" y="2409825"/>
            <a:ext cx="6022848" cy="428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AFC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DFCF3EEB-6D6E-45E2-A10D-C882493475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78227" y="2476500"/>
            <a:ext cx="5889498" cy="3333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600" b="0">
                <a:solidFill>
                  <a:srgbClr val="142033"/>
                </a:solidFill>
                <a:latin typeface="Yu Gothic"/>
                <a:ea typeface="Yu Gothic"/>
                <a:cs typeface="Yu Gothic"/>
              </a:defRPr>
            </a:pPr>
            <a:r>
              <a:rPr sz="600" b="0">
                <a:solidFill>
                  <a:srgbClr val="142033"/>
                </a:solidFill>
                <a:latin typeface="Yu Gothic"/>
                <a:ea typeface="Yu Gothic"/>
                <a:cs typeface="Yu Gothic"/>
              </a:rPr>
              <a:t>PTFE、PFA、FEP、ホース、カスタムコネクター、または未定かどうか。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E5119B8A-589D-4294-922C-4E0A76E10C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838450"/>
            <a:ext cx="1901952" cy="428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3AE5F9E1-B38D-46B6-AC81-5EE5CEDA87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6275" y="2905125"/>
            <a:ext cx="1768602" cy="3333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600" b="1">
                <a:solidFill>
                  <a:srgbClr val="142033"/>
                </a:solidFill>
                <a:latin typeface="Yu Gothic"/>
                <a:ea typeface="Yu Gothic"/>
                <a:cs typeface="Yu Gothic"/>
              </a:defRPr>
            </a:pPr>
            <a:r>
              <a:rPr sz="600" b="1">
                <a:solidFill>
                  <a:srgbClr val="142033"/>
                </a:solidFill>
                <a:latin typeface="Yu Gothic"/>
                <a:ea typeface="Yu Gothic"/>
                <a:cs typeface="Yu Gothic"/>
              </a:rPr>
              <a:t>品質・取扱い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CFB3178F-433E-4526-8A07-1F5212DF27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11552" y="2838450"/>
            <a:ext cx="6022848" cy="428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07079DAE-5FE0-4B69-948B-350F08704C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78227" y="2905125"/>
            <a:ext cx="5889498" cy="3333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600" b="0">
                <a:solidFill>
                  <a:srgbClr val="142033"/>
                </a:solidFill>
                <a:latin typeface="Yu Gothic"/>
                <a:ea typeface="Yu Gothic"/>
                <a:cs typeface="Yu Gothic"/>
              </a:defRPr>
            </a:pPr>
            <a:r>
              <a:rPr sz="600" b="0">
                <a:solidFill>
                  <a:srgbClr val="142033"/>
                </a:solidFill>
                <a:latin typeface="Yu Gothic"/>
                <a:ea typeface="Yu Gothic"/>
                <a:cs typeface="Yu Gothic"/>
              </a:rPr>
              <a:t>クリーン取扱い、包装、透明性、静電気管理、検査要件。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2853D8F8-3B0E-4F36-8ED2-100CEE20B6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267075"/>
            <a:ext cx="1901952" cy="428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AFC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CC2FBA95-21A8-4A4A-BC54-3C96A4FEC2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6275" y="3333750"/>
            <a:ext cx="1768602" cy="3333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600" b="1">
                <a:solidFill>
                  <a:srgbClr val="142033"/>
                </a:solidFill>
                <a:latin typeface="Yu Gothic"/>
                <a:ea typeface="Yu Gothic"/>
                <a:cs typeface="Yu Gothic"/>
              </a:defRPr>
            </a:pPr>
            <a:r>
              <a:rPr sz="600" b="1">
                <a:solidFill>
                  <a:srgbClr val="142033"/>
                </a:solidFill>
                <a:latin typeface="Yu Gothic"/>
                <a:ea typeface="Yu Gothic"/>
                <a:cs typeface="Yu Gothic"/>
              </a:rPr>
              <a:t>商流情報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278DADE2-91A9-49BF-B344-00C73B22E3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11552" y="3267075"/>
            <a:ext cx="6022848" cy="428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AFC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BE39F8F7-629F-47A4-B6EC-0AE7C86A50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78227" y="3333750"/>
            <a:ext cx="5889498" cy="3333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600" b="0">
                <a:solidFill>
                  <a:srgbClr val="142033"/>
                </a:solidFill>
                <a:latin typeface="Yu Gothic"/>
                <a:ea typeface="Yu Gothic"/>
                <a:cs typeface="Yu Gothic"/>
              </a:defRPr>
            </a:pPr>
            <a:r>
              <a:rPr sz="600" b="0">
                <a:solidFill>
                  <a:srgbClr val="142033"/>
                </a:solidFill>
                <a:latin typeface="Yu Gothic"/>
                <a:ea typeface="Yu Gothic"/>
                <a:cs typeface="Yu Gothic"/>
              </a:rPr>
              <a:t>仕向国、希望日程、サンプル要否、返信メール。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A5897763-FF1E-4DD6-BD4E-583423C927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848100"/>
            <a:ext cx="7924800" cy="552450"/>
          </a:xfrm>
          <a:prstGeom xmlns:a="http://schemas.openxmlformats.org/drawingml/2006/main" prst="roundRect">
            <a:avLst>
              <a:gd name="adj" fmla="val 13793"/>
            </a:avLst>
          </a:prstGeom>
          <a:solidFill xmlns:a="http://schemas.openxmlformats.org/drawingml/2006/main">
            <a:srgbClr val="0B172A"/>
          </a:solidFill>
          <a:ln xmlns:a="http://schemas.openxmlformats.org/drawingml/2006/main" w="0">
            <a:solidFill>
              <a:srgbClr val="0B172A"/>
            </a:solidFill>
            <a:prstDash val="solid"/>
          </a:ln>
        </p:spPr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210C0005-9DB9-45AE-B79B-EB591B6704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4038600"/>
            <a:ext cx="1714500" cy="171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FFFFFF"/>
                </a:solidFill>
                <a:latin typeface="Yu Gothic"/>
                <a:ea typeface="Yu Gothic"/>
                <a:cs typeface="Yu Gothic"/>
              </a:defRPr>
            </a:pPr>
            <a:r>
              <a:rPr sz="900" b="1">
                <a:solidFill>
                  <a:srgbClr val="FFFFFF"/>
                </a:solidFill>
                <a:latin typeface="Yu Gothic"/>
                <a:ea typeface="Yu Gothic"/>
                <a:cs typeface="Yu Gothic"/>
              </a:rPr>
              <a:t>次のステップ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B4EEFE62-E59F-40D9-A550-E74BE97D2B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81250" y="4038600"/>
            <a:ext cx="5810250" cy="171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750" b="1">
                <a:solidFill>
                  <a:srgbClr val="DDF4F7"/>
                </a:solidFill>
                <a:latin typeface="Yu Gothic"/>
                <a:ea typeface="Yu Gothic"/>
                <a:cs typeface="Yu Gothic"/>
              </a:defRPr>
            </a:pPr>
            <a:r>
              <a:rPr sz="750" b="1">
                <a:solidFill>
                  <a:srgbClr val="DDF4F7"/>
                </a:solidFill>
                <a:latin typeface="Yu Gothic"/>
                <a:ea typeface="Yu Gothic"/>
                <a:cs typeface="Yu Gothic"/>
              </a:rPr>
              <a:t>RFQはpure-flon.com/quoteから送信し、上記チェックリストを添えてください。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35C9E9EF-3DB2-4FB5-96BB-AEC0ABC3F7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4810125"/>
            <a:ext cx="80772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D7E2"/>
          </a:solidFill>
          <a:ln xmlns:a="http://schemas.openxmlformats.org/drawingml/2006/main" w="0">
            <a:solidFill>
              <a:srgbClr val="C9D7E2"/>
            </a:solidFill>
            <a:prstDash val="solid"/>
          </a:ln>
        </p:spPr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F27F7314-BE9A-4914-8D9F-6BFE1E88A0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4895850"/>
            <a:ext cx="5905500" cy="1238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525" b="0">
                <a:solidFill>
                  <a:srgbClr val="607085"/>
                </a:solidFill>
                <a:latin typeface="Yu Gothic"/>
                <a:ea typeface="Yu Gothic"/>
                <a:cs typeface="Yu Gothic"/>
              </a:defRPr>
            </a:pPr>
            <a:r>
              <a:rPr sz="525" b="0">
                <a:solidFill>
                  <a:srgbClr val="607085"/>
                </a:solidFill>
                <a:latin typeface="Yu Gothic"/>
                <a:ea typeface="Yu Gothic"/>
                <a:cs typeface="Yu Gothic"/>
              </a:rPr>
              <a:t>Pure-Flon フッ素樹脂チューブカタログ - RFQ reference, 2026-06-04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C7223350-2326-4247-B5BF-80078B5ADC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0" y="4895850"/>
            <a:ext cx="419100" cy="1238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r">
              <a:defRPr sz="525" b="0">
                <a:solidFill>
                  <a:srgbClr val="607085"/>
                </a:solidFill>
                <a:latin typeface="Aptos"/>
                <a:ea typeface="Aptos"/>
                <a:cs typeface="Aptos"/>
              </a:defRPr>
            </a:pPr>
            <a:r>
              <a:rPr sz="525" b="0">
                <a:solidFill>
                  <a:srgbClr val="607085"/>
                </a:solidFill>
                <a:latin typeface="Aptos"/>
                <a:ea typeface="Aptos"/>
                <a:cs typeface="Aptos"/>
              </a:rPr>
              <a:t>9</a:t>
            </a:r>
          </a:p>
        </p:txBody>
      </p:sp>
    </p:spTree>
    <p:extLst>
      <p:ext uri="{BB962C8B-B14F-4D97-AF65-F5344CB8AC3E}">
        <p14:creationId xmlns:p14="http://schemas.microsoft.com/office/powerpoint/2010/main" val="1547253432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solidFill>
          <a:schemeClr val="dk1"/>
        </a:solidFill>
        <a:solidFill>
          <a:schemeClr val="accent1"/>
        </a:soli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2026-06-04T02:02:09.1050000Z</dcterms:created>
  <dcterms:modified xsi:type="dcterms:W3CDTF">2026-06-04T02:02:09.1050000Z</dcterms:modified>
</coreProperties>
</file>