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32102f7debc432f" /><Relationship Type="http://schemas.openxmlformats.org/officeDocument/2006/relationships/extended-properties" Target="/docProps/app.xml" Id="Ra0811cacec1b4217" /><Relationship Type="http://schemas.openxmlformats.org/officeDocument/2006/relationships/officeDocument" Target="/ppt/presentation.xml" Id="R7f90d0f0ba8a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6ab84e2d5479f"/>
  </p:sldMasterIdLst>
  <p:notesMasterIdLst>
    <p:notesMasterId xmlns:r="http://schemas.openxmlformats.org/officeDocument/2006/relationships" r:id="R76c43d310a244276"/>
  </p:notesMasterIdLst>
  <p:sldIdLst>
    <p:sldId xmlns:r="http://schemas.openxmlformats.org/officeDocument/2006/relationships" id="256" r:id="Rdd90eb995e534dd6"/>
    <p:sldId xmlns:r="http://schemas.openxmlformats.org/officeDocument/2006/relationships" id="257" r:id="Ra79b85ea7c584559"/>
    <p:sldId xmlns:r="http://schemas.openxmlformats.org/officeDocument/2006/relationships" id="258" r:id="Rfa34864318b64ea4"/>
    <p:sldId xmlns:r="http://schemas.openxmlformats.org/officeDocument/2006/relationships" id="259" r:id="R6fd1b1cc116f4d91"/>
    <p:sldId xmlns:r="http://schemas.openxmlformats.org/officeDocument/2006/relationships" id="260" r:id="Rbd83dbf1ec58483d"/>
    <p:sldId xmlns:r="http://schemas.openxmlformats.org/officeDocument/2006/relationships" id="261" r:id="R61a67fb0ed4a4160"/>
    <p:sldId xmlns:r="http://schemas.openxmlformats.org/officeDocument/2006/relationships" id="262" r:id="Raa29925dfc5c4f58"/>
    <p:sldId xmlns:r="http://schemas.openxmlformats.org/officeDocument/2006/relationships" id="263" r:id="R20bb455f5bd3421e"/>
    <p:sldId xmlns:r="http://schemas.openxmlformats.org/officeDocument/2006/relationships" id="264" r:id="Rabb6660e20b8413a"/>
  </p:sldIdLst>
  <p:sldSz cx="9144000" cy="51435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d4661f42f204f0f" /><Relationship Type="http://schemas.openxmlformats.org/officeDocument/2006/relationships/slideMaster" Target="/ppt/slideMasters/slideMaster1.xml" Id="R4936ab84e2d5479f" /><Relationship Type="http://schemas.openxmlformats.org/officeDocument/2006/relationships/notesMaster" Target="/ppt/notesMasters/notesMaster1.xml" Id="R76c43d310a244276" /><Relationship Type="http://schemas.openxmlformats.org/officeDocument/2006/relationships/presProps" Target="/ppt/presProps.xml" Id="Rb704513d4e044045" /><Relationship Type="http://schemas.openxmlformats.org/officeDocument/2006/relationships/viewProps" Target="/ppt/viewProps.xml" Id="R9e9682e482164d55" /><Relationship Type="http://schemas.openxmlformats.org/officeDocument/2006/relationships/tableStyles" Target="/ppt/tableStyles.xml" Id="R4318c0bbe1764a0b" /><Relationship Type="http://schemas.openxmlformats.org/officeDocument/2006/relationships/slide" Target="/ppt/slides/slide1.xml" Id="Rdd90eb995e534dd6" /><Relationship Type="http://schemas.openxmlformats.org/officeDocument/2006/relationships/slide" Target="/ppt/slides/slide2.xml" Id="Ra79b85ea7c584559" /><Relationship Type="http://schemas.openxmlformats.org/officeDocument/2006/relationships/slide" Target="/ppt/slides/slide3.xml" Id="Rfa34864318b64ea4" /><Relationship Type="http://schemas.openxmlformats.org/officeDocument/2006/relationships/slide" Target="/ppt/slides/slide4.xml" Id="R6fd1b1cc116f4d91" /><Relationship Type="http://schemas.openxmlformats.org/officeDocument/2006/relationships/slide" Target="/ppt/slides/slide5.xml" Id="Rbd83dbf1ec58483d" /><Relationship Type="http://schemas.openxmlformats.org/officeDocument/2006/relationships/slide" Target="/ppt/slides/slide6.xml" Id="R61a67fb0ed4a4160" /><Relationship Type="http://schemas.openxmlformats.org/officeDocument/2006/relationships/slide" Target="/ppt/slides/slide7.xml" Id="Raa29925dfc5c4f58" /><Relationship Type="http://schemas.openxmlformats.org/officeDocument/2006/relationships/slide" Target="/ppt/slides/slide8.xml" Id="R20bb455f5bd3421e" /><Relationship Type="http://schemas.openxmlformats.org/officeDocument/2006/relationships/slide" Target="/ppt/slides/slide9.xml" Id="Rabb6660e20b8413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0089021092a4ca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44b452b72b4d01" /><Relationship Type="http://schemas.openxmlformats.org/officeDocument/2006/relationships/notesMaster" Target="/ppt/notesMasters/notesMaster1.xml" Id="R4dd3b5cc56914d4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f8a8bcb88cf4e11" /><Relationship Type="http://schemas.openxmlformats.org/officeDocument/2006/relationships/notesMaster" Target="/ppt/notesMasters/notesMaster1.xml" Id="Rd665c2cf91e14f7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51f8f0a80594606" /><Relationship Type="http://schemas.openxmlformats.org/officeDocument/2006/relationships/notesMaster" Target="/ppt/notesMasters/notesMaster1.xml" Id="R85ca44a2d43e47e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0eba5337ba24a1e" /><Relationship Type="http://schemas.openxmlformats.org/officeDocument/2006/relationships/notesMaster" Target="/ppt/notesMasters/notesMaster1.xml" Id="R5fd4ad9b344c40b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ca40ee7e46f4cf3" /><Relationship Type="http://schemas.openxmlformats.org/officeDocument/2006/relationships/notesMaster" Target="/ppt/notesMasters/notesMaster1.xml" Id="Rfeb4c4fbf4ae42a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f828f14887b4483" /><Relationship Type="http://schemas.openxmlformats.org/officeDocument/2006/relationships/notesMaster" Target="/ppt/notesMasters/notesMaster1.xml" Id="R8bbf80703eb347c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c1f7172823346bd" /><Relationship Type="http://schemas.openxmlformats.org/officeDocument/2006/relationships/notesMaster" Target="/ppt/notesMasters/notesMaster1.xml" Id="Rd107126529c744f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8602a236bd14cde" /><Relationship Type="http://schemas.openxmlformats.org/officeDocument/2006/relationships/notesMaster" Target="/ppt/notesMasters/notesMaster1.xml" Id="Ref574c5e2472405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f314bd3b47d4df4" /><Relationship Type="http://schemas.openxmlformats.org/officeDocument/2006/relationships/notesMaster" Target="/ppt/notesMasters/notesMaster1.xml" Id="R40d201245492480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96fe20dfd431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26e3d21afe4233" /><Relationship Type="http://schemas.openxmlformats.org/officeDocument/2006/relationships/slideLayout" Target="/ppt/slideLayouts/slideLayout1.xml" Id="R98d6a0bde5d146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d6a0bde5d146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7b4da10b24acf" /><Relationship Type="http://schemas.openxmlformats.org/officeDocument/2006/relationships/image" Target="/ppt/media/image.png" Id="R9be0f364ca364dd2" /><Relationship Type="http://schemas.openxmlformats.org/officeDocument/2006/relationships/notesSlide" Target="/ppt/notesSlides/notesSlide1.xml" Id="R1a93431adacf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793b2c394e90" /><Relationship Type="http://schemas.openxmlformats.org/officeDocument/2006/relationships/notesSlide" Target="/ppt/notesSlides/notesSlide2.xml" Id="Rf4189910d4a64d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451f443e240e6" /><Relationship Type="http://schemas.openxmlformats.org/officeDocument/2006/relationships/notesSlide" Target="/ppt/notesSlides/notesSlide3.xml" Id="R5317414fe39d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f58f94d9b494b" /><Relationship Type="http://schemas.openxmlformats.org/officeDocument/2006/relationships/image" Target="/ppt/media/image2.png" Id="R8878618142ac42ed" /><Relationship Type="http://schemas.openxmlformats.org/officeDocument/2006/relationships/notesSlide" Target="/ppt/notesSlides/notesSlide4.xml" Id="Ra1166307c270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48d8d73ec4984" /><Relationship Type="http://schemas.openxmlformats.org/officeDocument/2006/relationships/notesSlide" Target="/ppt/notesSlides/notesSlide5.xml" Id="R7a0eede9d7b0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e758810014a12" /><Relationship Type="http://schemas.openxmlformats.org/officeDocument/2006/relationships/notesSlide" Target="/ppt/notesSlides/notesSlide6.xml" Id="Rc49607985736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deec2d5a044ce" /><Relationship Type="http://schemas.openxmlformats.org/officeDocument/2006/relationships/notesSlide" Target="/ppt/notesSlides/notesSlide7.xml" Id="R2a0b4b42bb2a4c4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ca002f2c847cf" /><Relationship Type="http://schemas.openxmlformats.org/officeDocument/2006/relationships/image" Target="/ppt/media/image3.png" Id="R2600f4ef13394f24" /><Relationship Type="http://schemas.openxmlformats.org/officeDocument/2006/relationships/notesSlide" Target="/ppt/notesSlides/notesSlide8.xml" Id="Rea897e739db44ce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a4fde2c794822" /><Relationship Type="http://schemas.openxmlformats.org/officeDocument/2006/relationships/notesSlide" Target="/ppt/notesSlides/notesSlide9.xml" Id="Rc5ce1387d90f4c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D6E067B-AE8C-4F25-BABE-CBF9C479C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C"/>
          </a:solidFill>
          <a:ln xmlns:a="http://schemas.openxmlformats.org/drawingml/2006/main" w="0">
            <a:solidFill>
              <a:srgbClr val="F3FAF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14FE60-C846-4705-AF19-B5665C5CC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0"/>
            <a:ext cx="35433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E36263C-7214-4B5E-81E6-2A6C118C5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3429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75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RFQ-ready catalog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2B1C7C-318D-4FA1-8239-A714FC65B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90600"/>
            <a:ext cx="44386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232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Pure-Flon Fluoropolymer Tubing Catalog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B2FADA-2D9F-444E-85B9-183E952E3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33600"/>
            <a:ext cx="41719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9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RFQ-ready technical catalog for PTFE, PFA, FEP, flexible hose, custom-engineered connectors, metric and inch tubing references.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CE430C-0EB3-4BD3-8958-E1942CD88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95600"/>
            <a:ext cx="4229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47857"/>
                </a:solidFill>
                <a:latin typeface="Aptos"/>
                <a:ea typeface="Aptos"/>
                <a:cs typeface="Aptos"/>
              </a:rPr>
              <a:t>Technical specification tables are reorganized into a Pure-Flon buyer review path. Company introduction pages and supplier contact details are excluded.</a:t>
            </a:r>
          </a:p>
        </p:txBody>
      </p:sp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be0f364ca364dd2"/>
          <a:srcRect xmlns:a="http://schemas.openxmlformats.org/drawingml/2006/main" l="7642" t="0" r="7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704850"/>
            <a:ext cx="2724150" cy="1809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E82B62A-A85A-4D3E-8747-BB06782E1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95600"/>
            <a:ext cx="2667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Review tubing families, dimensions, pressure references, and system parts in one path.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CF8FB0-6D5A-43E7-808B-462544139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19550"/>
            <a:ext cx="2381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CDEBF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CDEBF0"/>
                </a:solidFill>
                <a:latin typeface="Aptos"/>
                <a:ea typeface="Aptos"/>
                <a:cs typeface="Aptos"/>
              </a:rPr>
              <a:t>Release 2026-06-04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BF4759-1866-4164-840E-C85ABCC53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EAE84A-1835-4E70-8D72-4FCF3EA99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EE4C805-C880-4879-B8A9-10AE672ED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773976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903EA22-A788-4CD7-A11C-C7ACC9035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Buyer review path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15E9A5-8B0D-485C-9E8F-A180C1B8F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Review tubing families, dimensions, pressure references, and system parts in one path.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DF66436-6646-4AE7-97A5-B968DE5C5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191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88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788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RFQ-ready technical catalog for PTFE, PFA, FEP, flexible hose, custom-engineered connectors, metric and inch tubing references.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3E52DB-8D94-4015-ABC2-0D7593AC7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668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6FE860-2FA3-4EF6-A28B-18FAA90FD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335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Buyer action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C5E6A8-D00A-4DB7-9575-CDE5DC887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14668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9AADFC5-0D08-4ABC-9B66-582B03E62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15335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What to prepare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2AC260-0FD5-4963-AE37-1CF4617E7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14668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8492E5-3842-4D35-B2F9-153E78484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15335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Pure-Flon review output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D5743A4-48D2-43E8-873A-34F2ECC89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764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101C23-C9DA-426F-AD7A-B3D7AA5A3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431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Shortlist material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4F8CEE-13CE-4D6F-9B07-D099CEB2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0764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22ED5A2-47FF-41B4-B83A-0CD22B503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1431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Media, temperature, pressure, transparency, static control, and clean-handling needs.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58B95D-EFBD-4A45-B8E4-9AC71949E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0764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482815-9069-4D3F-B632-F0030F30C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1431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Priority review path across PTFE, PFA, FEP, hose, or custom connectors.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49D279-E230-40E0-82F4-09D8CF108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860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1BE2E19-5D22-4A7A-8F0B-9ECDBCA4F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527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Confirm dimensions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8AC82C7-97A6-4228-B5E9-BFD70508D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6860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BB9A68-C738-4264-9D44-61CDB9779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7527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ID, OD, wall, tolerance, length, bend radius, and quantity.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520E67F-8583-456D-8FF9-11124C0CA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6860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497755F-E14D-48C2-9716-3D5C10767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7527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Metric or inch sizing review plus manufacturing feasibility notes.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2B0E736-2966-47C3-B3CF-42D91841D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E1CA93-E0D9-49A2-91C4-F14E64C87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623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Request quote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982676B-0C55-4920-ADA7-42E00B4DE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32956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E420C86-98B9-474A-B053-118B28014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33623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Application environment, target lead time, destination country, certificate and packaging needs.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E4A618-B33C-4E05-84C6-664B7F66A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32956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8A3EE6-C46F-4C88-9208-119A5141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33623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2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RFQ response path through pure-flon.com/quote.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05DD5AF-1A34-4AEB-BAC9-3F2FC210B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338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1AE4D49-FE21-43F9-AD49-3FCDA5E4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05250"/>
            <a:ext cx="7524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47857"/>
                </a:solidFill>
                <a:latin typeface="Aptos"/>
                <a:ea typeface="Aptos"/>
                <a:cs typeface="Aptos"/>
              </a:rPr>
              <a:t>Send the RFQ through pure-flon.com/quote and include the checklist details above.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A1BBD9D-2329-47C0-AF6A-DBAEC103B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4ACD8FB-C4FC-4E42-9526-B29DAA42E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3A88AD7-2E40-4F08-92DF-DC48DB6FA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3230408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F3BC0F9-A227-41EF-BFBF-513290407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Material family matrix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F4C9CE-D417-45F3-82C7-54518C6A15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Material family matrix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0A3724-C219-4D17-95F6-8A499043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75B316-5DD1-4C15-BD8A-E363D1A7C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1334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Family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689AE4-DA15-4667-AF4E-AE239C0CA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0668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5EC59C-E1A7-441E-8600-CD6A72634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1334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Best-fit sourcing signal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784418-A85C-4EB9-ADEF-CB85C758F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0668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6703FAF-4F62-459B-97F1-299B05505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1334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Reference temperature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CA64C7-CD8D-41EC-9642-FDDDE37BD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0668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850EFF-CD0E-4A7C-8A31-F24FF9C9A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1334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Buyer note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19895DC-8946-43A8-AD21-86E74139C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097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55EBF3-E60B-4CAD-84E3-6458DE2A6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764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 Tubing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3A600E-3B56-4836-B9F9-47FE2EC54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6097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F5535F0-362F-4966-9116-E02B4C6A0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6764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Chemical resistance, heat resistance, low friction, and insulation.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7B789A6-7183-4D3E-BEC6-A9A08223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6097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86C42A-578F-4072-BFCE-E697EB94E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6764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65 deg C - 260 deg 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6E23D2F-3238-4AB2-BC72-BFF396774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6097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32BCAA-CBB8-4371-88D0-B29683C74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6764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Use when durability and broad compatibility matter more than visual flow inspection.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CA9576-B5BE-4C91-9025-59108A63B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5265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58D57F-6CF3-4E47-B202-4B1AF5551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1932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 Tubing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18A24F4-4CD7-4CB0-822F-030F761AB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15265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9FD85E-FC18-4CAE-92FF-0AEB15A2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21932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High-purity chemical routing with visible clean flow.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A745BB-25ED-4C48-8678-707ED7325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15265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0D1108B-7D46-4A9E-865A-E87030D75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21932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65 deg C - 260 deg 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CFA134-6EE7-40D1-89F6-F10A054AF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15265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6EEE71-A316-4764-BCDD-5AFDBD215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21932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Start here when transparency and high-temperature stability both matter.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604782F-3D81-4D06-9A73-1208F1A74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9557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F77127C-972D-4A0B-A295-FCDAEF523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76225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FEP Tubing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AEC5B29-E66A-4139-A24E-F1604E587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69557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FBA595B-6CCA-459F-8FC0-57649C42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76225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Transparent, non-stick routing in a moderate temperature window.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B025805-E34A-4EDB-AD06-AB685C23C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69557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0A2BC74-2F36-48A1-82DD-FAF83890F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76225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65 deg C - 205 deg C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62025FC-3800-479D-9F6C-E2F3094AB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69557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C8B6847-FD7E-441E-98B2-4154EDE61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76225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A practical transparent option when PFA's upper heat range is not required.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B6CC601-A5EE-4F4F-B1F5-34B2C235E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7D9C054-8324-4646-98FC-4F10876F9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3051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Flexible Hose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0A37FFC-54CB-4151-AAC6-0DAACEF8D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2385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00C5D54-23C9-489B-9536-7FBE8DB384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3051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Bend, pressure, assembly, and connection constraints.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B92DD59-EA92-4283-BFA0-B06F73F33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2385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6DB8DFB-65FF-4192-86D5-A0784B2BA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3051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Application-dependent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137DBB5-FD11-4E0E-9F15-7D54236B2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2385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CBCA070-A763-4283-A8AA-9B63069E9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3051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Send routing geometry and connection conditions for faster review.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51E1E90-8396-4866-8B32-C11902E76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814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7B3717C-D727-4BF6-91AF-D5C553014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481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Custom-Engineered Connectors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486059C-4EBF-4D67-8F36-1E9854D82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7814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15DBF3C-7A7A-448A-8271-A80557ADE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8481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When tube connection conditions need a custom connector review.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F74D547-F477-4151-988C-0A138C1B7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7814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74B56F1-2958-4FB6-9D0D-FD11B654A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8481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Application-dependent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45DD31B-9BBB-400F-8C82-754EE64B7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7814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5FFFA84-22D4-4313-8EAB-E255D16AE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8481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33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Keep the request focused on connection conditions and custom connector review.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EC38771-0B88-49CD-AA7D-D403ECB0F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B37F65C-C88A-4D79-B580-ABEF38929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520A8BB-59E4-449C-8137-D57804D37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8918678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BCF1A98-84BC-4872-B45E-CC55C4868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Tubing key features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EFBA57-5E3E-4215-90D1-C9D862BDB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Tubing key features</a:t>
            </a:r>
          </a:p>
        </p:txBody>
      </p:sp>
      <p:pic>
        <p:nvPicPr>
          <p:cNvPr id="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78618142ac42ed"/>
          <a:srcRect xmlns:a="http://schemas.openxmlformats.org/drawingml/2006/main" l="5175" t="0" r="51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181100"/>
            <a:ext cx="3429000" cy="21526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FFD696C-CC79-49C0-8DDB-CD5E83AB6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181100"/>
            <a:ext cx="4343400" cy="2152650"/>
          </a:xfrm>
          <a:prstGeom xmlns:a="http://schemas.openxmlformats.org/drawingml/2006/main" prst="roundRect">
            <a:avLst>
              <a:gd name="adj" fmla="val 354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4F52408-DFD9-4FA0-8F7C-99F555A86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466850"/>
            <a:ext cx="3714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Key features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654D9E-C41C-44AE-9428-B04E713B7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66900"/>
            <a:ext cx="3714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PTFE, PFA, and FEP tubing share chemical resistance, stable temperature performance, and non-stick or low-friction behavior. Select between them by transparency need, upper temperature range, and whether visible clean flow is required.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023010-27EA-45BB-816F-0B32F4AB4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214B56-938F-413E-B1E1-D63F03ADE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93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PTFE Tubing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AD5E13-31F5-487F-A6F6-38FA09A9C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3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Chemical resistance and heat stability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E1850C9-E384-4967-BFE9-13F7DC569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C35351-43C7-4C78-953E-A28883F2C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93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PFA Tubing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8D618D-29CE-4276-8843-68D8E976A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3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High transparency and resistance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4F1CCF-EAFF-4D58-99A3-DC3C2743D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3DB682-624E-4D48-86FA-FECC207E6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93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FEP Tubing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451072-0E3D-42C6-8AAF-6064759BA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3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Non-stick and versatile routing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58241B-2EF7-4999-90BE-29E7B44CF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4AE609-B780-488E-B371-E594F5A79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DCFE60E-87FE-4A82-9C8B-16DBEC4C9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4671725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0E52B07-D4D4-437A-8A2A-D88B12E75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PTFE spaghetti tubing precision specs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05D027-69B6-4C27-95AE-E14BF1A4D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PTFE spaghetti tubing precision specs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8922EF-86D7-4574-BFC5-6BE51E3C3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13ACAF8-4336-41CA-9A2B-ACEB6B5A2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OD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60E0F9-68B2-4D2D-AB4D-F3CF88B75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DBE42D-E2EE-4B0C-BD04-4D971620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ID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18D8D1-02D5-4E0E-AB12-FFD1B8866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A42213-6AF3-47D2-A6DB-ACB085BB4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Wall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FCF9640-D728-4B44-8F85-45C096EA2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5A21D2-E1DF-48A6-AB91-DA7C893A1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Tolerance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C154396-5647-4CF6-9A97-0184D693D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1239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F1257C0-D753-4510-84CF-1752BAB17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1906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0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Buyer note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338D296-E07D-4AC7-B4C1-475612453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9DE705-CEEF-464E-980A-2F0AD091A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0.8 mm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68A6E7-1555-47B2-838D-905AD9CAB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5768D2-9D9D-4C73-BD20-58D1E7254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0.3 mm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21FC61-938B-4019-BF31-224E4E564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F8DE19-C102-4FEE-A593-093F1585C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0.25T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74E60F-220E-43F0-A0B4-70D54B578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26BFC35-5B4D-472F-AA44-C3962FBB4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+/- 0.05 mm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615F6C-9162-479E-95B6-C5C23B88C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5335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DB51DA4-7DE4-4ED2-84E7-A34742812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6002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High precision micro-tubing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4FF6D25-96ED-4167-AFB9-F4DFC661D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7628C8F-CB0C-4E5F-B6DC-ABC9786B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1.0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68E9B64-C9F1-42FE-9ACE-F463D9DBC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D0CA11-148A-46D9-873A-DC52B1D25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0.5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52AC39-C439-4FD3-AFF0-0526E7657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EF431B8-F86D-4AD1-94F1-947945065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0.25T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FB572FE-A747-4CDD-92D4-CB08D2FF6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D7EB060-1363-4238-A8B1-F33584CB1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+/- 0.05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A138D56-AF26-404D-BB4D-5435A79C6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9431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729D83D-2A57-4B76-BE70-B763F9285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0097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AWG standard shortlist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566119C-3212-4606-BC32-2D897D853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5782F38-C888-4497-87DB-D3290D863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1.3 mm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81A8B34-3643-4E8A-8950-17EE94D83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892696A-D847-4494-8064-2F6D75FB1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0.8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AF12B29-BDE7-4E30-B9F1-56C5AB620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4628A35-75E9-4003-ABE7-1EB845FB5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0.25T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3E0202B-DBB6-4F8B-BF33-F1A95E5C1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20297FB-F5B1-46F1-837D-7C1363CDB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+/- 0.05 mm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CF66A08-22AE-4FE0-AB2B-955535435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35267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51C6A64-4867-4DBB-944C-0342ADFC1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41935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Dielectric routing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F1F2EAF-93C7-4CC6-9DE7-2D46F53B6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332E916-D6AC-4180-BD35-87050F944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1.5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A8D4363-0729-4F3B-8917-CFB502786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E9E9C76-2E22-4176-8559-FDE8B1F63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1.0 mm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713987D-2908-4B54-A063-02E076E1B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2BE1202-792D-454D-8936-94E0DD910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0.25T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40FE838-5818-47E0-B43B-52230C913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EEA13ED-CDD9-462E-A3DC-25978E1C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+/- 0.05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0182D37-CDCF-46A3-8458-009C9FEA8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7622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A0D4CCD-6864-478E-B8C9-BE605B0DD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8289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Chemical and thermal resistance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6960313-6D33-4FEA-92E6-84A296E8F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99D49FF-B257-4B74-A9CF-B45A1327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2.0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05D6DBC0-9919-4076-A6C1-B974D93E0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E2A4D5F-6388-4620-A900-D96F81811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1.5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985EF05-EB6C-4B0C-A606-B05952DA4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607CA98-39D9-4B46-B550-D223F0685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0.25T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3F62049-D389-462A-A073-34A1EBF7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C5D88BC1-4906-482F-84F6-103D13A33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+/- 0.05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60C1D451-BAEE-452D-ABA2-48EC259FC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1718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659BB23-DDD7-4ADA-97A6-88FFD4617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2385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Low-friction routing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FA227B57-8435-4FFC-BF05-0B52AE8D8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3FC41689-3C89-47B0-A6F7-80B32AAB6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2.5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9F850631-07C0-4D0D-8891-99A7510C0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4CCFFE64-C2C1-46DB-A8B9-415D78162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2.0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E41E0EA1-B415-42A9-B481-E37C62B54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22BA020A-A3CA-4E22-A5E4-1FD211691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0.25T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C5B83F2C-CC6E-481C-9F38-9D9C8D44E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3606BB3-BAC5-4CE2-B4C9-56BDB2A34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+/- 0.05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F3021EC-5DA6-4615-8DDA-6EBBA3FB6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5814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C17643C-1AC3-4F60-9429-D08265A50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6480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5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Non-stick compact line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E1D03E37-AF7A-4395-9AFA-B6E6122E1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95750"/>
            <a:ext cx="80391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9CD3D2D-F0E7-4A93-B83B-B5E48111C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38625"/>
            <a:ext cx="7620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47857"/>
                </a:solidFill>
                <a:latin typeface="Aptos"/>
                <a:ea typeface="Aptos"/>
                <a:cs typeface="Aptos"/>
              </a:rPr>
              <a:t>Final values depend on application conditions, material grade, and manufacturing review.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990A16EE-52A8-424F-BF5F-AE934DC1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61496A18-253C-4F48-A8F8-4E6856F6D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3AB30803-D91E-439C-846B-AC81940BF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59758633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FEB0BA5-AF28-43CA-8591-9F385848B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PTFE/PFA metric pressure reference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5EBB19-10F8-4251-A577-CCFB8DF85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PTFE/PFA metric pressure reference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CFC7FA-9DC6-445D-ABC3-98AC95CA5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9906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72B18C-CE2E-4A8D-9C91-D648D3CD8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0572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1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Material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92CB43-B83F-4FCA-ACAA-710C9CD92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9906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5CAFEC-2CBC-4684-B965-BE235FD9E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0572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1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Size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DF798E7-5957-408B-A3C3-BD6119AD0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97E027-C8D9-4C31-BD7E-99C9B8616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1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Burst pressure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3A7E1C-B364-4C3F-9699-7794E648E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1DECBD-2A1A-4F47-898C-9A531C4A2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1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Working pressure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B6B4F1-3D5B-4500-BB1A-A602A05DD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9906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EEA253-B814-4A78-9454-A09D79703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0572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1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Tolerance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CBEA25-770D-4114-9C31-EC94B82B4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9906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FE45D1-9991-4277-AD49-93D021419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0572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1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Min. bend radius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12BAD1-8BD4-490E-869F-1EBF84BE4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906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37D292-C659-4844-9485-6840BDE36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2573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8342683-FADD-4604-9135-542CFE2D9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1906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781623-56B5-46A7-A932-2FAEB8A63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2573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4/2 mm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4B02CDB-3547-4F9D-8E68-858A6CC4C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051986-76FE-4FD0-9023-48341FA39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120 bar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D58E921-3EED-4BD5-B019-AC0A9C1A1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76EAEC-D553-43B1-B29B-127D071D6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30 bar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7A2B278-0177-4A71-BBF2-25CF133B8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1906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E590D5-F768-4F53-9AB9-5060B63D2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2573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+/- 0.15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FA4ECD-993C-4F80-983B-6992E0641F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1906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342E892-A7F5-4428-89BA-A11E9751A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2573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65C718C-CB2D-4EE1-8953-E6E8CBFC3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F6BCC99-844A-4730-8547-EC52326B2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4573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B166D49-321E-4D3F-8920-8E1F112B1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3906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CA6ACE2-C94B-468C-BA56-E330F597A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4573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4/2.5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06D3654-C45B-4228-8A7C-6E92A67A7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B4150DA-863E-40BC-AFAA-25EF64D6F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100 bar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9C4BA9B-D9BC-4971-AF21-A31E9252B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660048B-78CA-487D-8A4E-735FD81E6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25 bar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F8C2CF9-8765-4566-81B2-BD9CC6F97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3906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D765E37-A0FA-47E2-9521-9701B3455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4573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53BF06B-623A-4B6C-B397-699D995BE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3906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83468DC-649B-4757-BAB4-0FF89E164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4573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13 mm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72FBBAA-83C8-4F4B-B904-8E1E6ACED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906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2FB38E0-8CC6-45A8-B3DC-59F1B91B1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573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89B175A-D808-4AF6-B1A7-9AD0DD348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5906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38F1934-F0D6-4468-A207-35A095E27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6573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4/3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4EB744F-CE4C-4B1C-BC32-76F2FA62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114C182-8862-4E17-8B52-C64F87C97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65 bar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1919558F-3B9C-47C9-8E67-F3FC9D53A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1434CEF-A054-48B3-BC13-2683B0AA5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 bar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21CECD7-DDC3-4DE9-8421-DFF8B44AC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5906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2349BCE-07A8-44AD-941A-69F23AA70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6573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+/- 0.15 mm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FEBF419-0458-4D8D-8B69-614901AC6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5906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4C1308E-7742-4BF3-9285-AFCB14A05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6573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CDDEA01-EE13-4037-8199-897D102BB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2A9DE895-613D-4BBE-8C0D-BDC7E7681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8573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A0399C7-194A-4CFA-8C49-3DB957232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7907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03ACB601-8C01-4561-B78E-146F7E1D3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8573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8/6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AF21C85-6BFE-4AEE-8A7A-EC917731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6874925F-FE55-4A07-A9C7-4FA1B1F5C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45 bar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3493E4CB-2498-4189-AEE4-2B2C2ED32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4E0440DB-D069-4FC3-91F9-D871850CB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 bar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798F896-9E2D-4625-8680-78B435B9D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7907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E1B51BE-4BAC-4020-9875-2A832CCC2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8573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+/- 0.20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E8B659D-6F65-416E-B58A-900BD708C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7907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8D8ECF14-63D2-4922-A592-8C0F43834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8573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45 mm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4FDA3B37-445C-4DBD-A16B-266A152D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907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1DA839F-BC75-4B30-B80E-BA1AEA436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0574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585AD7B-CFDC-477D-90F9-319D2CB1F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9907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CDB246B-9ECE-47D8-B487-05B94515A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0574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10/8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CABCA68-FF80-4878-9392-9B453AF95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6FD5A94-BC5E-444B-ADE3-52884AAA0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33AEC98-9E9B-430B-B292-4319E28BA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8D6FA2BB-8E4B-4E51-8FC0-4F3A6B4F7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7.5 bar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17D00C4C-3B84-4460-9346-34B2385FB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9907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363362A-56B8-4481-98B1-8B590C394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0574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1AD37351-AF3A-48DA-BDDE-797CE36D7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9907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F40B510-71ED-458B-BD51-FA2203CB8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0574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70 mm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5C98BE0C-BE5A-45A3-A58F-A3495ABBD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F2462A1-16E7-4B86-B298-257EBE1D7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574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68930C7A-6B60-4863-9DB3-4FF6F08A7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1907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C9F9D6D2-04A1-4FEB-8BE6-6BD1400CB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2574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12/10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AEB72F26-BE12-4143-986E-B4B1F29E9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B7C584CD-0249-4636-ADF7-C854E251C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261798B4-1491-494F-9722-D3DFB1E2C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DB331405-6669-4D60-8A17-DC272D772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6.25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4049F079-B026-4700-AD81-A84C3A55A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1907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62727E36-A338-480B-B999-75F8C8A29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2574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+/- 0.20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E105AAAB-9587-4DFF-847B-C8676502C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1907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AB01AA0-8129-452D-B009-AA51154D5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2574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105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584FA47B-E1C5-4999-9245-7A3019F76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907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13227D4B-7C7C-46F3-80A7-412A83BB7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4574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5EAA063-063B-47D9-80F6-87B8D91F6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3907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8B134C7F-0171-4A4D-9361-6826FC716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4574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14/12 mm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D7C8D1EE-F469-4F5B-A943-E05AA9F6B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BA40FB42-EA3E-48A7-A3AC-B06DAB4C0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24 bar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0F038A5A-B04F-467F-AE4B-E80D666E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5C59EF71-F06E-4396-B781-2DF394437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5.5 bar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0E0A5DC4-C855-4518-8EA7-DEBF3353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3907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D0FCEB66-78B0-4D2F-9777-0A0869653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4574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+/- 0.20 mm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7B062CD1-CA57-402D-8C8A-399D211C5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3907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809A5685-7BD8-4813-8E02-6CD9268C1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4574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140 mm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288C4398-1B24-46FB-B0C2-EA33458B4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908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585DC14B-F5E2-40CB-BEC2-142278E0C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6574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A350AA95-B7BC-463C-89B5-73A8A9A88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5908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4825F167-473E-4592-A636-FA89E2EEF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6574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16/14 mm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B3862125-ED32-457F-BC65-751E56C6E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55F6DE19-1083-4874-9B4B-879871C7F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18 bar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D9D70949-6E63-49A9-A833-2750917B0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95E0F165-4ADB-44DE-9357-44F5C9F3F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4.5 bar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07420091-128A-40E5-B922-B12EEB64B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5908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6967E56D-8830-4029-BFB2-E9905385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6574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+/- 0.30 mm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5D333099-4508-4FDB-98FC-FB49FACB5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5908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47BCCE76-FF7D-457E-BC2D-D53F2C584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6574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140 mm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434AC75B-C69D-4B8E-8777-C573153BD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908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0083FDE6-EB46-4DE7-A2EE-004B10E21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8575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91F5F322-8703-4BE8-AE74-B578DB95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7908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F4DD88CA-F303-4064-9B25-058B12D0A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8575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4/2 mm</a:t>
            </a:r>
          </a:p>
        </p:txBody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ECD7C949-C086-46D9-BCAC-A9790B584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867D8296-CA3B-4B04-8917-93D4B1F10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120 bar</a:t>
            </a:r>
          </a:p>
        </p:txBody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1CEB8948-747C-4D51-952E-68825C006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07CA8082-AAFD-4D51-941F-06FB9E720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30 bar</a:t>
            </a:r>
          </a:p>
        </p:txBody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00270655-8238-4FF7-BD3C-C8D3D78E4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7908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FE8C341A-A639-49A5-973F-99900B889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8575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7CE9EB24-407B-438F-9933-DD230B2E3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7908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FD867345-57B1-45DA-B9E5-30874E59E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8575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 mm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CC128C27-4A1C-40BB-ADE5-2D9DD218E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908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002AE295-F000-4CC3-9CAD-BBC256F4E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0575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00B527FE-0E76-4777-A2C4-DD58502EB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9908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C08B051A-645E-4A6E-83C8-9FF0C2ECD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0575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4/2.5 mm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E3D8D6CD-2D8C-4830-A633-3AB60FAF1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D66FC923-532F-4D4B-B777-CDE3C749F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100 bar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6C64CA97-499C-4AF7-A0D3-51D5D00D8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FDF3A1F4-6100-4859-823B-C1FB4987E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25 bar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2E875B72-E9E8-46D9-8252-716854221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9908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63BE214D-1031-4129-B9B7-B5B957C78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0575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8BB925DD-D0E0-42C7-A2A7-907C69B32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9908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B425B21D-42AE-498A-AE81-160C90491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0575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13 mm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71AF8162-283E-4F05-9BA4-E96A24832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908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F2BE80A3-8ADA-485E-B75F-EF59DB9AE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2575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39F8D4B8-1C4D-46D3-A150-90E5BF7C7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1908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662D167B-7F71-41AF-969C-C86302413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2575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4/3 mm</a:t>
            </a:r>
          </a:p>
        </p:txBody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3EBFC121-2701-439D-B8CD-C8B9AD8A8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40FB7B19-C8CE-405E-B447-0B351FD2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65 bar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E5AEEA8C-8C6F-473E-ADEA-038561C5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D778D717-2804-41FE-BAAE-4074955B6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 bar</a:t>
            </a:r>
          </a:p>
        </p:txBody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53798CA0-8E71-4407-AEC0-36A5FE0F2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1908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07DF374C-A706-4DDF-9F67-926D91AC1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2575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CA25E77D-F2D2-4747-A04E-589496D5B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1908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C7E3081F-2948-4247-917D-75A65A16E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2575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25 mm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485AAF78-7C7A-4D85-8072-317DD5E31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909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F7083619-8D5D-430D-B52B-D48C55E0D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4575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AA91B285-C2AF-48F1-B4A5-4C71A3357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3909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022212C4-1964-4A41-8FA7-0BB865F56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4575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8/6 mm</a:t>
            </a:r>
          </a:p>
        </p:txBody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FF7206E2-986C-4CAE-B9CE-0D1BB88FF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09ADB12A-E27E-46BC-B221-A86289385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45 bar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9310EBFD-264A-4DCC-882B-528F782C5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B8C3AFD6-C0D0-4AF1-BBB9-320441CCD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 bar</a:t>
            </a:r>
          </a:p>
        </p:txBody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973A9129-F41E-4EF8-8716-903E76350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3909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3B5E7153-E19E-4DDC-BDF3-DF2D06D45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4575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3632BA39-E5FE-466B-A3FC-1BED8FE9E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3909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A6AB2DC9-59FB-4ABC-B2E3-7DA58CBAC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4575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45 mm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41B455F2-1EF4-4467-9559-A134F7BCF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909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2EBBDEF8-73DB-4599-B2E3-4508F08BA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6576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ECEB1E7F-2B9C-4436-9E21-2C5CE33E9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5909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5AAFCFC8-0EF5-4B65-B3A6-1B75EA8E2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6576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10/8 mm</a:t>
            </a:r>
          </a:p>
        </p:txBody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1BBE3F41-384C-4CD5-83C9-D41EB554E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E35FF322-02F7-4741-A7B5-0181515DE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35 bar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3DA51E41-74EC-4E49-91A8-23C1899A2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41A63370-83D3-46F6-AA11-AF755DF2D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7.5 bar</a:t>
            </a:r>
          </a:p>
        </p:txBody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ED5536A3-0948-49A9-98FD-1748F9971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5909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8" name="">
            <a:extLst xmlns:a="http://schemas.openxmlformats.org/drawingml/2006/main">
              <a:ext uri="{FF2B5EF4-FFF2-40B4-BE49-F238E27FC236}">
                <a16:creationId xmlns:a16="http://schemas.microsoft.com/office/drawing/2014/main" id="{FB591369-4575-4E90-84B8-1B5963D82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6576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4A3B15DD-88BD-4FBE-8F25-CEA828BAB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5909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CDBE89CD-93E3-41E0-A6E3-B16B00751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6576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70 mm</a:t>
            </a:r>
          </a:p>
        </p:txBody>
      </p:sp>
      <p:sp>
        <p:nvSpPr>
          <p:cNvPr id="171" name="">
            <a:extLst xmlns:a="http://schemas.openxmlformats.org/drawingml/2006/main">
              <a:ext uri="{FF2B5EF4-FFF2-40B4-BE49-F238E27FC236}">
                <a16:creationId xmlns:a16="http://schemas.microsoft.com/office/drawing/2014/main" id="{CBF72363-3AFE-47F2-BCD1-BBEEF2364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909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DD16AD6A-30BB-464B-A9B4-60002FCF0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576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F54C66D8-3658-4A6E-AA0C-3CAAE107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7909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4" name="">
            <a:extLst xmlns:a="http://schemas.openxmlformats.org/drawingml/2006/main">
              <a:ext uri="{FF2B5EF4-FFF2-40B4-BE49-F238E27FC236}">
                <a16:creationId xmlns:a16="http://schemas.microsoft.com/office/drawing/2014/main" id="{C51E1285-E328-4B30-8093-FA39332C1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8576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12/10 mm</a:t>
            </a:r>
          </a:p>
        </p:txBody>
      </p:sp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4EFF3C95-8A14-4DAB-A666-B6D9C15C7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D821054D-63F2-4113-9645-B9F596210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30 bar</a:t>
            </a:r>
          </a:p>
        </p:txBody>
      </p:sp>
      <p:sp>
        <p:nvSpPr>
          <p:cNvPr id="177" name="">
            <a:extLst xmlns:a="http://schemas.openxmlformats.org/drawingml/2006/main">
              <a:ext uri="{FF2B5EF4-FFF2-40B4-BE49-F238E27FC236}">
                <a16:creationId xmlns:a16="http://schemas.microsoft.com/office/drawing/2014/main" id="{DD0313F2-0F55-4D33-9E6D-C6E4CA57A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B0B6EA33-20BD-4170-8F45-DD5C49CFB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6.25 bar</a:t>
            </a:r>
          </a:p>
        </p:txBody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10281915-5289-4FF9-97E6-843FE3A41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7909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0" name="">
            <a:extLst xmlns:a="http://schemas.openxmlformats.org/drawingml/2006/main">
              <a:ext uri="{FF2B5EF4-FFF2-40B4-BE49-F238E27FC236}">
                <a16:creationId xmlns:a16="http://schemas.microsoft.com/office/drawing/2014/main" id="{B3783D0A-A326-44B2-8663-BFD4275F2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8576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181" name="">
            <a:extLst xmlns:a="http://schemas.openxmlformats.org/drawingml/2006/main">
              <a:ext uri="{FF2B5EF4-FFF2-40B4-BE49-F238E27FC236}">
                <a16:creationId xmlns:a16="http://schemas.microsoft.com/office/drawing/2014/main" id="{C8B16A52-9F8A-455D-9D6F-683FE388B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7909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2" name="">
            <a:extLst xmlns:a="http://schemas.openxmlformats.org/drawingml/2006/main">
              <a:ext uri="{FF2B5EF4-FFF2-40B4-BE49-F238E27FC236}">
                <a16:creationId xmlns:a16="http://schemas.microsoft.com/office/drawing/2014/main" id="{0F9D0AF6-6C1F-4C7F-87A4-D2C54D85B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8576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105 mm</a:t>
            </a:r>
          </a:p>
        </p:txBody>
      </p:sp>
      <p:sp>
        <p:nvSpPr>
          <p:cNvPr id="183" name="">
            <a:extLst xmlns:a="http://schemas.openxmlformats.org/drawingml/2006/main">
              <a:ext uri="{FF2B5EF4-FFF2-40B4-BE49-F238E27FC236}">
                <a16:creationId xmlns:a16="http://schemas.microsoft.com/office/drawing/2014/main" id="{C31D7ECC-2D1F-4D83-AC65-D66EA932D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909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4" name="">
            <a:extLst xmlns:a="http://schemas.openxmlformats.org/drawingml/2006/main">
              <a:ext uri="{FF2B5EF4-FFF2-40B4-BE49-F238E27FC236}">
                <a16:creationId xmlns:a16="http://schemas.microsoft.com/office/drawing/2014/main" id="{BF116EFD-89C8-4ED7-B68C-65CD6FD2C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0576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85" name="">
            <a:extLst xmlns:a="http://schemas.openxmlformats.org/drawingml/2006/main">
              <a:ext uri="{FF2B5EF4-FFF2-40B4-BE49-F238E27FC236}">
                <a16:creationId xmlns:a16="http://schemas.microsoft.com/office/drawing/2014/main" id="{46398BFA-0B0D-427D-BA2A-13DCDD810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9909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6" name="">
            <a:extLst xmlns:a="http://schemas.openxmlformats.org/drawingml/2006/main">
              <a:ext uri="{FF2B5EF4-FFF2-40B4-BE49-F238E27FC236}">
                <a16:creationId xmlns:a16="http://schemas.microsoft.com/office/drawing/2014/main" id="{A98163A1-C2E9-46E1-AC8C-5748C5A9B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0576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14/12 mm</a:t>
            </a:r>
          </a:p>
        </p:txBody>
      </p:sp>
      <p:sp>
        <p:nvSpPr>
          <p:cNvPr id="187" name="">
            <a:extLst xmlns:a="http://schemas.openxmlformats.org/drawingml/2006/main">
              <a:ext uri="{FF2B5EF4-FFF2-40B4-BE49-F238E27FC236}">
                <a16:creationId xmlns:a16="http://schemas.microsoft.com/office/drawing/2014/main" id="{7DB197F9-6402-4D4D-A2A2-DAF8807EA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8" name="">
            <a:extLst xmlns:a="http://schemas.openxmlformats.org/drawingml/2006/main">
              <a:ext uri="{FF2B5EF4-FFF2-40B4-BE49-F238E27FC236}">
                <a16:creationId xmlns:a16="http://schemas.microsoft.com/office/drawing/2014/main" id="{346B9777-F597-4127-93C9-3C3155E7C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24 bar</a:t>
            </a:r>
          </a:p>
        </p:txBody>
      </p:sp>
      <p:sp>
        <p:nvSpPr>
          <p:cNvPr id="189" name="">
            <a:extLst xmlns:a="http://schemas.openxmlformats.org/drawingml/2006/main">
              <a:ext uri="{FF2B5EF4-FFF2-40B4-BE49-F238E27FC236}">
                <a16:creationId xmlns:a16="http://schemas.microsoft.com/office/drawing/2014/main" id="{88E3AF8A-6D24-4840-85BA-D9F04A937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0" name="">
            <a:extLst xmlns:a="http://schemas.openxmlformats.org/drawingml/2006/main">
              <a:ext uri="{FF2B5EF4-FFF2-40B4-BE49-F238E27FC236}">
                <a16:creationId xmlns:a16="http://schemas.microsoft.com/office/drawing/2014/main" id="{8087AB15-B637-4931-B902-2B34A2F98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5.5 bar</a:t>
            </a:r>
          </a:p>
        </p:txBody>
      </p:sp>
      <p:sp>
        <p:nvSpPr>
          <p:cNvPr id="191" name="">
            <a:extLst xmlns:a="http://schemas.openxmlformats.org/drawingml/2006/main">
              <a:ext uri="{FF2B5EF4-FFF2-40B4-BE49-F238E27FC236}">
                <a16:creationId xmlns:a16="http://schemas.microsoft.com/office/drawing/2014/main" id="{9849507B-2438-4405-A225-5CAAC8D9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9909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2" name="">
            <a:extLst xmlns:a="http://schemas.openxmlformats.org/drawingml/2006/main">
              <a:ext uri="{FF2B5EF4-FFF2-40B4-BE49-F238E27FC236}">
                <a16:creationId xmlns:a16="http://schemas.microsoft.com/office/drawing/2014/main" id="{C0C987A7-E03A-4A80-AAE8-E2002DF4E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0576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193" name="">
            <a:extLst xmlns:a="http://schemas.openxmlformats.org/drawingml/2006/main">
              <a:ext uri="{FF2B5EF4-FFF2-40B4-BE49-F238E27FC236}">
                <a16:creationId xmlns:a16="http://schemas.microsoft.com/office/drawing/2014/main" id="{C97A1B62-13CD-48CC-998A-A571FDA60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9909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4" name="">
            <a:extLst xmlns:a="http://schemas.openxmlformats.org/drawingml/2006/main">
              <a:ext uri="{FF2B5EF4-FFF2-40B4-BE49-F238E27FC236}">
                <a16:creationId xmlns:a16="http://schemas.microsoft.com/office/drawing/2014/main" id="{B3142E10-4E7C-4F60-A51B-522BED544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0576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140 mm</a:t>
            </a:r>
          </a:p>
        </p:txBody>
      </p:sp>
      <p:sp>
        <p:nvSpPr>
          <p:cNvPr id="195" name="">
            <a:extLst xmlns:a="http://schemas.openxmlformats.org/drawingml/2006/main">
              <a:ext uri="{FF2B5EF4-FFF2-40B4-BE49-F238E27FC236}">
                <a16:creationId xmlns:a16="http://schemas.microsoft.com/office/drawing/2014/main" id="{511C8932-75D6-4A26-8525-3D8B054F4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6" name="">
            <a:extLst xmlns:a="http://schemas.openxmlformats.org/drawingml/2006/main">
              <a:ext uri="{FF2B5EF4-FFF2-40B4-BE49-F238E27FC236}">
                <a16:creationId xmlns:a16="http://schemas.microsoft.com/office/drawing/2014/main" id="{80A0FCE7-A7C0-4A44-893D-9CE8603D8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2576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PFA</a:t>
            </a:r>
          </a:p>
        </p:txBody>
      </p:sp>
      <p:sp>
        <p:nvSpPr>
          <p:cNvPr id="197" name="">
            <a:extLst xmlns:a="http://schemas.openxmlformats.org/drawingml/2006/main">
              <a:ext uri="{FF2B5EF4-FFF2-40B4-BE49-F238E27FC236}">
                <a16:creationId xmlns:a16="http://schemas.microsoft.com/office/drawing/2014/main" id="{06CCB882-B6D1-45C7-AA57-365504C92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41910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8" name="">
            <a:extLst xmlns:a="http://schemas.openxmlformats.org/drawingml/2006/main">
              <a:ext uri="{FF2B5EF4-FFF2-40B4-BE49-F238E27FC236}">
                <a16:creationId xmlns:a16="http://schemas.microsoft.com/office/drawing/2014/main" id="{C544B2FF-3E5F-495F-9D87-8508CD1B9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2576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16/14 mm</a:t>
            </a:r>
          </a:p>
        </p:txBody>
      </p:sp>
      <p:sp>
        <p:nvSpPr>
          <p:cNvPr id="199" name="">
            <a:extLst xmlns:a="http://schemas.openxmlformats.org/drawingml/2006/main">
              <a:ext uri="{FF2B5EF4-FFF2-40B4-BE49-F238E27FC236}">
                <a16:creationId xmlns:a16="http://schemas.microsoft.com/office/drawing/2014/main" id="{522D0D7A-53E4-49D7-A736-4CC73FF82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0" name="">
            <a:extLst xmlns:a="http://schemas.openxmlformats.org/drawingml/2006/main">
              <a:ext uri="{FF2B5EF4-FFF2-40B4-BE49-F238E27FC236}">
                <a16:creationId xmlns:a16="http://schemas.microsoft.com/office/drawing/2014/main" id="{8F420A85-9885-447C-82C7-BBEA1C589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18 bar</a:t>
            </a:r>
          </a:p>
        </p:txBody>
      </p:sp>
      <p:sp>
        <p:nvSpPr>
          <p:cNvPr id="201" name="">
            <a:extLst xmlns:a="http://schemas.openxmlformats.org/drawingml/2006/main">
              <a:ext uri="{FF2B5EF4-FFF2-40B4-BE49-F238E27FC236}">
                <a16:creationId xmlns:a16="http://schemas.microsoft.com/office/drawing/2014/main" id="{D804ED73-587E-4F7B-9FB0-CDAD8104D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2" name="">
            <a:extLst xmlns:a="http://schemas.openxmlformats.org/drawingml/2006/main">
              <a:ext uri="{FF2B5EF4-FFF2-40B4-BE49-F238E27FC236}">
                <a16:creationId xmlns:a16="http://schemas.microsoft.com/office/drawing/2014/main" id="{8DD8E7EB-66F8-4A7F-93F9-66C53AFEB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4.5 bar</a:t>
            </a:r>
          </a:p>
        </p:txBody>
      </p:sp>
      <p:sp>
        <p:nvSpPr>
          <p:cNvPr id="203" name="">
            <a:extLst xmlns:a="http://schemas.openxmlformats.org/drawingml/2006/main">
              <a:ext uri="{FF2B5EF4-FFF2-40B4-BE49-F238E27FC236}">
                <a16:creationId xmlns:a16="http://schemas.microsoft.com/office/drawing/2014/main" id="{44D2B469-FE92-46B5-B616-5DE253CCE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41910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4" name="">
            <a:extLst xmlns:a="http://schemas.openxmlformats.org/drawingml/2006/main">
              <a:ext uri="{FF2B5EF4-FFF2-40B4-BE49-F238E27FC236}">
                <a16:creationId xmlns:a16="http://schemas.microsoft.com/office/drawing/2014/main" id="{896C5A48-B4E6-43FF-BF61-3BAE68F38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2576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+/- 0.10 mm</a:t>
            </a:r>
          </a:p>
        </p:txBody>
      </p:sp>
      <p:sp>
        <p:nvSpPr>
          <p:cNvPr id="205" name="">
            <a:extLst xmlns:a="http://schemas.openxmlformats.org/drawingml/2006/main">
              <a:ext uri="{FF2B5EF4-FFF2-40B4-BE49-F238E27FC236}">
                <a16:creationId xmlns:a16="http://schemas.microsoft.com/office/drawing/2014/main" id="{16CA98A5-E106-4642-A805-F407BC46F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41910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6" name="">
            <a:extLst xmlns:a="http://schemas.openxmlformats.org/drawingml/2006/main">
              <a:ext uri="{FF2B5EF4-FFF2-40B4-BE49-F238E27FC236}">
                <a16:creationId xmlns:a16="http://schemas.microsoft.com/office/drawing/2014/main" id="{7CBFA725-799D-4990-84E1-525F82CB7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2576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435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140 mm</a:t>
            </a:r>
          </a:p>
        </p:txBody>
      </p:sp>
      <p:sp>
        <p:nvSpPr>
          <p:cNvPr id="207" name="">
            <a:extLst xmlns:a="http://schemas.openxmlformats.org/drawingml/2006/main">
              <a:ext uri="{FF2B5EF4-FFF2-40B4-BE49-F238E27FC236}">
                <a16:creationId xmlns:a16="http://schemas.microsoft.com/office/drawing/2014/main" id="{7FEA6C42-F29C-4273-A610-8682E5189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8096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047857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047857"/>
                </a:solidFill>
                <a:latin typeface="Aptos"/>
                <a:ea typeface="Aptos"/>
                <a:cs typeface="Aptos"/>
              </a:rPr>
              <a:t>Pressure values are reference inputs at 23 deg C and can decrease as operating temperature rises. Reference standards: ASTM D3295 PTFE and ASTM D3307 PFA where applicable.</a:t>
            </a:r>
          </a:p>
        </p:txBody>
      </p:sp>
      <p:sp>
        <p:nvSpPr>
          <p:cNvPr id="208" name="">
            <a:extLst xmlns:a="http://schemas.openxmlformats.org/drawingml/2006/main">
              <a:ext uri="{FF2B5EF4-FFF2-40B4-BE49-F238E27FC236}">
                <a16:creationId xmlns:a16="http://schemas.microsoft.com/office/drawing/2014/main" id="{672C7E85-BC69-42CE-941C-6DBB69FEF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09" name="">
            <a:extLst xmlns:a="http://schemas.openxmlformats.org/drawingml/2006/main">
              <a:ext uri="{FF2B5EF4-FFF2-40B4-BE49-F238E27FC236}">
                <a16:creationId xmlns:a16="http://schemas.microsoft.com/office/drawing/2014/main" id="{C6B60EA9-208C-4D4C-B539-CB1436FA9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210" name="">
            <a:extLst xmlns:a="http://schemas.openxmlformats.org/drawingml/2006/main">
              <a:ext uri="{FF2B5EF4-FFF2-40B4-BE49-F238E27FC236}">
                <a16:creationId xmlns:a16="http://schemas.microsoft.com/office/drawing/2014/main" id="{CC3F32D5-A677-4F28-A7AE-5CAD4A880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974530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EF1E47F-81D0-42B5-B843-E8D27F4A0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PTFE/PFA inch pressure reference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E1C1FF-A472-4089-9A48-3510745FE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PTFE/PFA inch pressure reference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D062606-C8A6-4149-B62F-15F12D993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1811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EECDB9-3F20-4694-B410-2CB5D701B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477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8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OD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D9B8198-688B-4050-B2AA-74B5476B6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1811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9579A0-0E76-47D3-AF90-40F236711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2477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8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Wall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C9592B-5603-4967-A2AC-9CCFFA16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1811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DB2431F-E45D-4929-88DA-ECE376494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2477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8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OD/ID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9FFCDCA-573E-4216-9E2C-C8FFE422A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E768D5-6D9D-4DCA-AB48-829B6DAEA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8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Burst pressure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89AA494-F774-43AF-9D8B-11CE4FBD4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031471-E039-4623-9E36-456F425E8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8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Working pressure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F582C34-9486-4D05-9C1D-F8C16082B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1811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34851F-7CF6-4ABC-A874-9ACE07DC9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2477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8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Tolerance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43B15D-587A-4301-8E3B-17C720BE4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1811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B48DF82-9763-4F3C-9703-6CF0B01A7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2477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488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Min. bend radius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32F5E7-17BD-4FB6-96C2-03BFFD689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5811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5E04340-8DBA-4462-A019-5FAEBAE67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6478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1/4"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08E685-CC9D-4AD5-A582-FEF967DE4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5811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3CCFE92-C457-43DC-96D0-899123254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6478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1.2T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6BCD771-83CE-494E-A8CD-AFC9EEDC2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5811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A63A37-F65F-49B9-B14B-C511FEAB2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6478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6.35/3.96 mm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7ED7C3-152B-4D63-ACBB-022974088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0844A1-1F3A-4E17-82AD-000140FE8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120 bar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2944C8C-0356-487F-9918-000316EF1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5E677F5-DF72-4786-AE16-4174589BC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30 bar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DB10C3B-FD62-4722-BB95-AF5E23E82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5811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564B21A-EF8C-4893-A3D5-7951876DE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6478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+/- 0.2 mm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7623770-8A9B-4FB9-BD7B-4FFCA1F9D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5811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A8B972-898A-4FBD-A9DE-39DA1FCFA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6478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9DBCAC4-773C-4851-978C-286A0CC0E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9812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393E720-5186-4E14-BF11-DD288357A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0478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3/8"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E8F2387-67A5-46E4-AB1F-DFE706C37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9812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B36ADA6-9122-49B0-AB64-EF5C98446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0478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1.5T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3C7CEEF-BBDC-44CA-83A2-B136B49E1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9812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66B8E63-CC09-4017-9D97-77859DDB4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0478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9.5/6.5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DACC697-76FF-4960-9742-AE6E1DDB2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A43CF83-BB11-4697-AB54-6D04BD9C7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60 bar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DB495D4-1BF3-4550-BAE4-6CC94F75D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65F96E1-067D-448C-BB49-EF9BDB6CB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8.75 bar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4C993B5-15A8-4EDC-9338-F93D570C3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9812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A5D9037-C522-4D55-9FF4-FB64B36BA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0478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+/- 0.2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26F64D5D-79D0-4854-971C-5B3BF5AF8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9812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65AAD32-5155-48D9-A97E-A55F618D8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0478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40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ACE6BE8-12E2-4A04-B930-0334FC5DC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3812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CFAF69B-6418-4841-881E-D870EFD4E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4479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1/2"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2A2EE3E-2CB3-408A-A942-0AA6B20A3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3812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E4495AE-982C-4713-B3A2-54D3F563F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4479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1.5T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58671CD-AD31-4DDC-8782-D1CE64C9C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3812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5DA5B09-850E-4C0B-B991-D7F65E66E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4479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12.7/9.7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435CC2D-ABAB-474D-A97F-80BC944A1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E7C15DA-33D3-4E10-97C3-4B47A086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30 bar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C362A683-8DED-4061-BA69-14318D5ED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597353E-D46F-43B3-BCB5-FF4583C00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7.5 bar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EFAFD84-970E-496C-856C-4F96B1E17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3812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B14D2086-B9F6-49E8-B296-499D7E857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4479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+/- 0.2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3B96CDB-8358-49EB-9831-02E39ACAE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3812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8425856-DB1E-472A-B278-0832858FA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4479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105 mm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BE647CD9-56C8-475A-8566-546DC3A15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7813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7F0C1A8C-BBAC-48D6-826A-CB6685EE3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8479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3/4"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550BC92-5873-4767-B7BD-9C9BF1EBD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7813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62A43E2-DC6A-428C-8CB0-3B1A079C3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8479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1.5T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F3CBB393-1660-40E9-9BCB-CB3B37765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7813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D889E767-2721-4428-9C29-EC2EDB10F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8479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19/16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24D18A9-AF4A-4BF8-B6DA-B5DB88605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E76774D-43F9-4DE3-A234-C5A32BB8F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25 bar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30AD1FF-4ECE-4D73-AC26-A5FC574A4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4E642227-B98A-4D34-ACC5-EA843C0B7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6.25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45770D00-425C-459A-8CA4-31B944357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7813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251EC161-2E70-4283-9A17-F20EEEC9D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8479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+/- 0.3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7628B5C2-02BF-47AB-B1D0-124355AE1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7813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D093F4EA-4879-4374-A683-D4009A482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8479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5FA5DA8-9B2A-4D1C-9902-CDFAC03B7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31813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BA9E985-4DE5-4884-9C9F-285DFDCB4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2480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1"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AEACF65D-6205-47B1-BB84-87DBB410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31813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C7A8BE3F-B0FF-40D4-ACEA-AC60C6F22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32480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1.5T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8B627668-AA38-4271-B120-C710343A0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31813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2C025560-5733-4986-ABF5-49E294FC4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32480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25.4/22.4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FD01300-EFC5-45DF-A754-DD27D2422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70877622-5714-4DD6-B837-823011819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20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954051A-6404-4809-AE73-731EB8579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E251C8BB-80ED-4474-9CD4-DB83C10B1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5.5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9E3B120B-5FF7-4A96-BA5E-4E4E36816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31813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3C4C7973-D7CA-4DCF-8D39-3EB5695EE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32480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+/- 0.3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4F37A407-6263-4B3B-B1AE-981388993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31813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1A8E5404-E59E-4D69-9FF3-7F3960087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32480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54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430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E6ADA815-4CF6-42CA-A528-D3F2D27F8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86200"/>
            <a:ext cx="8096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90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690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Pressure values are reference inputs at 23 deg C and can decrease as operating temperature rises.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677E25EB-1F9F-4D4E-BC9C-70CB22CD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4EE061F-671A-4E31-B049-8CC685D22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9E13404D-7827-41E0-BC92-99CE28505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18030666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C871F18-867D-4ACB-88CE-C77765ECE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Flexible hose and custom-engineered connectors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E6218D-ECBF-4DF7-8C8C-EC71A290F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Flexible hose and custom-engineered connectors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3165CF-84E0-41EB-873E-75C550B46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382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73130F-9DFA-48E2-972C-DAC201EF3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3049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Path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CCE6CD-5B6A-436A-A373-B867E8797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2382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F06953-48C9-4F8E-9F9A-4C60753A9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13049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What to send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FDB8929-A004-42CD-9416-3774062EF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12382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7A1A52F-7139-48EB-A477-926FF5919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13049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Review result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A80433-22C9-45EB-BDFB-9C0C0BDE0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1930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5C1468-7E67-489F-8A94-2681986C7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8597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Flexible hose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259DDB-952B-4351-8714-C65344C62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01930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B947ED-7879-4B65-9A5C-443EFCFD2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08597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Routing geometry, bend radius, pressure, media, and connection method.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606A9E7-CEB0-4256-BCA4-593FCD8E5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01930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D0C8BA-046C-4B85-8AA2-36E385AA2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08597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Flexible hose application review.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1F9A35-5696-4776-ADD3-6C3375799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003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D59D2F-BF14-42D0-AA3A-59929EE7A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670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Custom-engineered connectors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BE0541-3211-4E2B-9BE7-5236F55CC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8003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6C9E45-CA1B-4B75-A0F2-81D2E3FC2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8670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Tube connection condition.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4DD678-3289-4292-AA71-F6ACFE1E9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8003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E8F59A-095B-4E1C-9CA9-F3CB097D4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8670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Custom connector review.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00f4ef13394f24"/>
          <a:srcRect xmlns:a="http://schemas.openxmlformats.org/drawingml/2006/main" l="5649" t="0" r="5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29300" y="1238250"/>
            <a:ext cx="2762250" cy="1752600"/>
          </a:xfrm>
          <a:prstGeom xmlns:a="http://schemas.openxmlformats.org/drawingml/2006/main" prst="rect">
            <a:avLst/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FFE7A9-77DF-45D3-9ECE-9D1608948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EF8FA"/>
          </a:solidFill>
          <a:ln xmlns:a="http://schemas.openxmlformats.org/drawingml/2006/main" w="9525">
            <a:solidFill>
              <a:srgbClr val="8DDCE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5388DA-787A-406D-B47C-0C37FE638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33800"/>
            <a:ext cx="752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Send the RFQ through pure-flon.com/quote and include the checklist details above.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2551F8-84C4-4477-AFA0-BC2C6F10A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B674DB0-390E-4D9F-88FA-7102D3B3E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D08D68-F3D1-4EF8-B03A-9BCEB43D6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52073019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BB1372-89D4-459B-B5F7-BB769A86B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0F6B83"/>
                </a:solidFill>
                <a:latin typeface="Aptos"/>
                <a:ea typeface="Aptos"/>
                <a:cs typeface="Aptos"/>
              </a:rPr>
              <a:t>RFQ checklist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2B91E0-2E6E-4037-8070-F05273841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RFQ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3A027D-1BCB-46B0-8605-4E93012F7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289EC8-FEA1-4824-8C43-E08F8C160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1906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Required input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B54A6D-95F9-4A19-AE2A-84DED1D33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1239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70BC6F-92AA-4AE6-BD5B-54F80CF9F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1906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tos"/>
                <a:ea typeface="Aptos"/>
                <a:cs typeface="Aptos"/>
              </a:defRPr>
            </a:pPr>
            <a:r>
              <a:rPr sz="563" b="1">
                <a:solidFill>
                  <a:srgbClr val="0B172A"/>
                </a:solidFill>
                <a:latin typeface="Aptos"/>
                <a:ea typeface="Aptos"/>
                <a:cs typeface="Aptos"/>
              </a:rPr>
              <a:t>Example detail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4BA494-A887-4328-A64F-635159C19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525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8A05BC-F90A-4976-9CDD-7C449F4FC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6192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Application environment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86ACDB-CCD5-4721-A5D7-AA38D4A90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5525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FFD5C2-4069-4F28-9985-38311AA04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6192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Chemical media, operating temperature, pressure, and duty cycle.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799FEE-F44C-49B3-9EC1-880EA7379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D5FC97F-F23B-455F-95B8-1446F98B9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04787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Dimensional target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8F3C69-F1F6-45B2-8F9A-7A5516DD6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98120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CC3B90-9E57-4271-A312-02CD6618F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04787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ID, OD, wall, tolerance, length, bend radius, and quantity.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E251E9-1902-40FD-A869-4AF3CF210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982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4F0046-0C0A-47AF-83EA-2CA1B0153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47650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Material signal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4385D1-C6FE-4F9E-B930-02747B3B4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40982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807821-994E-438B-80AC-5808635AB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47650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PTFE, PFA, FEP, hose, custom connector, or unclear; Pure-Flon can help shortlist.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18DA37-E07C-4BD9-B7D4-A762240F5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AB7A5AC-5FC7-4C6E-9E4F-A03796CD1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9051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Quality and handling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DFB084-A85A-4C87-BD29-00FFB6BEB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8384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2EAA3C-8D45-4E3C-8C4D-5962D4273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9051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Clean handling, packaging, transparency, static control, or inspection requirement.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7FAC031-8F3B-4872-8721-5C0FAAC6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EAA6547-2D42-435F-B560-FEA62DE24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3337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1">
                <a:solidFill>
                  <a:srgbClr val="142033"/>
                </a:solidFill>
                <a:latin typeface="Aptos"/>
                <a:ea typeface="Aptos"/>
                <a:cs typeface="Aptos"/>
              </a:rPr>
              <a:t>Commercial route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7562FA-F5F9-4779-94F9-7A2755A50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32670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5FB2EA-B88B-4BDF-97BB-0959457F0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33337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tos"/>
                <a:ea typeface="Aptos"/>
                <a:cs typeface="Aptos"/>
              </a:defRPr>
            </a:pPr>
            <a:r>
              <a:rPr sz="600" b="0">
                <a:solidFill>
                  <a:srgbClr val="142033"/>
                </a:solidFill>
                <a:latin typeface="Aptos"/>
                <a:ea typeface="Aptos"/>
                <a:cs typeface="Aptos"/>
              </a:rPr>
              <a:t>Country, target date, sample need, and preferred reply email.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CAE8787-2F88-48E6-9DCA-8A8CBD6BA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48100"/>
            <a:ext cx="79248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F5A167B-8E63-43B4-A03C-3997D72E0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38600"/>
            <a:ext cx="1714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Next step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E6C87A3-63DB-486C-BBDD-6CB6F0DB6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038600"/>
            <a:ext cx="581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DDF4F7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DDF4F7"/>
                </a:solidFill>
                <a:latin typeface="Aptos"/>
                <a:ea typeface="Aptos"/>
                <a:cs typeface="Aptos"/>
              </a:rPr>
              <a:t>Send the RFQ through pure-flon.com/quote and include the checklist details above.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DAB91E-DF9B-4178-9AA2-59033E8A0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CAA4F0A-78C7-48CF-90EB-9A7158090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Pure-Flon Fluoropolymer Tubing Catalog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8BF7FB7-86E0-4F39-91C3-92A2F213E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36893122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2026-06-04T02:02:08.2700000Z</dcterms:created>
  <dcterms:modified xsi:type="dcterms:W3CDTF">2026-06-04T02:02:08.2700000Z</dcterms:modified>
</coreProperties>
</file>